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2"/>
  </p:notesMasterIdLst>
  <p:handoutMasterIdLst>
    <p:handoutMasterId r:id="rId43"/>
  </p:handoutMasterIdLst>
  <p:sldIdLst>
    <p:sldId id="636" r:id="rId2"/>
    <p:sldId id="635" r:id="rId3"/>
    <p:sldId id="637" r:id="rId4"/>
    <p:sldId id="641" r:id="rId5"/>
    <p:sldId id="638" r:id="rId6"/>
    <p:sldId id="642" r:id="rId7"/>
    <p:sldId id="643" r:id="rId8"/>
    <p:sldId id="639" r:id="rId9"/>
    <p:sldId id="1055" r:id="rId10"/>
    <p:sldId id="644" r:id="rId11"/>
    <p:sldId id="640" r:id="rId12"/>
    <p:sldId id="1058" r:id="rId13"/>
    <p:sldId id="1060" r:id="rId14"/>
    <p:sldId id="1059" r:id="rId15"/>
    <p:sldId id="1056" r:id="rId16"/>
    <p:sldId id="1057" r:id="rId17"/>
    <p:sldId id="1061" r:id="rId18"/>
    <p:sldId id="1062" r:id="rId19"/>
    <p:sldId id="1063" r:id="rId20"/>
    <p:sldId id="1064" r:id="rId21"/>
    <p:sldId id="1065" r:id="rId22"/>
    <p:sldId id="1086" r:id="rId23"/>
    <p:sldId id="1082" r:id="rId24"/>
    <p:sldId id="1039" r:id="rId25"/>
    <p:sldId id="1084" r:id="rId26"/>
    <p:sldId id="1087" r:id="rId27"/>
    <p:sldId id="1041" r:id="rId28"/>
    <p:sldId id="1085" r:id="rId29"/>
    <p:sldId id="1083" r:id="rId30"/>
    <p:sldId id="1042" r:id="rId31"/>
    <p:sldId id="1043" r:id="rId32"/>
    <p:sldId id="1044" r:id="rId33"/>
    <p:sldId id="1045" r:id="rId34"/>
    <p:sldId id="1046" r:id="rId35"/>
    <p:sldId id="1088" r:id="rId36"/>
    <p:sldId id="1092" r:id="rId37"/>
    <p:sldId id="1093" r:id="rId38"/>
    <p:sldId id="1090" r:id="rId39"/>
    <p:sldId id="1094" r:id="rId40"/>
    <p:sldId id="634" r:id="rId41"/>
  </p:sldIdLst>
  <p:sldSz cx="12192000" cy="6858000"/>
  <p:notesSz cx="7023100" cy="93091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222"/>
    <a:srgbClr val="766A62"/>
    <a:srgbClr val="82682E"/>
    <a:srgbClr val="6E6A34"/>
    <a:srgbClr val="9E7E38"/>
    <a:srgbClr val="FFFF65"/>
    <a:srgbClr val="FFFF99"/>
    <a:srgbClr val="BC9642"/>
    <a:srgbClr val="000000"/>
    <a:srgbClr val="D2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8" autoAdjust="0"/>
    <p:restoredTop sz="95853" autoAdjust="0"/>
  </p:normalViewPr>
  <p:slideViewPr>
    <p:cSldViewPr snapToGrid="0" snapToObjects="1">
      <p:cViewPr varScale="1">
        <p:scale>
          <a:sx n="113" d="100"/>
          <a:sy n="113" d="100"/>
        </p:scale>
        <p:origin x="43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E99FEF-6941-48D8-B8FC-71F7AD3CBB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253132-BF02-4E34-8F70-19CB63B4831F}">
      <dgm:prSet/>
      <dgm:spPr/>
      <dgm:t>
        <a:bodyPr/>
        <a:lstStyle/>
        <a:p>
          <a:r>
            <a:rPr lang="en-US"/>
            <a:t>Lists</a:t>
          </a:r>
        </a:p>
      </dgm:t>
    </dgm:pt>
    <dgm:pt modelId="{C1DE5EA8-8C0F-45BA-867B-FD174AAAAE2A}" type="parTrans" cxnId="{451E7AC6-CA7E-47CA-8568-503A37F9E6D9}">
      <dgm:prSet/>
      <dgm:spPr/>
      <dgm:t>
        <a:bodyPr/>
        <a:lstStyle/>
        <a:p>
          <a:endParaRPr lang="en-US"/>
        </a:p>
      </dgm:t>
    </dgm:pt>
    <dgm:pt modelId="{18B664AB-AD3E-4CB0-8DB1-A12C3BA9693F}" type="sibTrans" cxnId="{451E7AC6-CA7E-47CA-8568-503A37F9E6D9}">
      <dgm:prSet/>
      <dgm:spPr/>
      <dgm:t>
        <a:bodyPr/>
        <a:lstStyle/>
        <a:p>
          <a:endParaRPr lang="en-US"/>
        </a:p>
      </dgm:t>
    </dgm:pt>
    <dgm:pt modelId="{9917D052-92F4-48B7-AA69-26DE866A7978}">
      <dgm:prSet/>
      <dgm:spPr/>
      <dgm:t>
        <a:bodyPr/>
        <a:lstStyle/>
        <a:p>
          <a:r>
            <a:rPr lang="en-US"/>
            <a:t>Dictionaries </a:t>
          </a:r>
        </a:p>
      </dgm:t>
    </dgm:pt>
    <dgm:pt modelId="{4FB2CF30-83A8-4DD1-AE55-48A7D389B960}" type="parTrans" cxnId="{35377576-A0A9-4C27-81FC-B9CB4E6642DF}">
      <dgm:prSet/>
      <dgm:spPr/>
      <dgm:t>
        <a:bodyPr/>
        <a:lstStyle/>
        <a:p>
          <a:endParaRPr lang="en-US"/>
        </a:p>
      </dgm:t>
    </dgm:pt>
    <dgm:pt modelId="{4EB463D4-70AA-4E0C-8273-D2BF2B938436}" type="sibTrans" cxnId="{35377576-A0A9-4C27-81FC-B9CB4E6642DF}">
      <dgm:prSet/>
      <dgm:spPr/>
      <dgm:t>
        <a:bodyPr/>
        <a:lstStyle/>
        <a:p>
          <a:endParaRPr lang="en-US"/>
        </a:p>
      </dgm:t>
    </dgm:pt>
    <dgm:pt modelId="{413D5909-D4AA-498C-BEB8-E3EAD9E4B686}">
      <dgm:prSet/>
      <dgm:spPr/>
      <dgm:t>
        <a:bodyPr/>
        <a:lstStyle/>
        <a:p>
          <a:r>
            <a:rPr lang="en-US"/>
            <a:t>Pandas </a:t>
          </a:r>
        </a:p>
      </dgm:t>
    </dgm:pt>
    <dgm:pt modelId="{88AB0461-8D52-4737-974E-DED3D11CF0FB}" type="parTrans" cxnId="{2EDADA87-0A74-4245-9989-D24F784D3A15}">
      <dgm:prSet/>
      <dgm:spPr/>
      <dgm:t>
        <a:bodyPr/>
        <a:lstStyle/>
        <a:p>
          <a:endParaRPr lang="en-US"/>
        </a:p>
      </dgm:t>
    </dgm:pt>
    <dgm:pt modelId="{A0880E34-1489-4989-9D56-B1D68919F9E2}" type="sibTrans" cxnId="{2EDADA87-0A74-4245-9989-D24F784D3A15}">
      <dgm:prSet/>
      <dgm:spPr/>
      <dgm:t>
        <a:bodyPr/>
        <a:lstStyle/>
        <a:p>
          <a:endParaRPr lang="en-US"/>
        </a:p>
      </dgm:t>
    </dgm:pt>
    <dgm:pt modelId="{189BEC95-D463-496A-824C-2242454CBB0F}" type="pres">
      <dgm:prSet presAssocID="{1DE99FEF-6941-48D8-B8FC-71F7AD3CBB51}" presName="root" presStyleCnt="0">
        <dgm:presLayoutVars>
          <dgm:dir/>
          <dgm:resizeHandles val="exact"/>
        </dgm:presLayoutVars>
      </dgm:prSet>
      <dgm:spPr/>
    </dgm:pt>
    <dgm:pt modelId="{FF792F1B-826D-4213-9384-BFAED6E8EADD}" type="pres">
      <dgm:prSet presAssocID="{39253132-BF02-4E34-8F70-19CB63B4831F}" presName="compNode" presStyleCnt="0"/>
      <dgm:spPr/>
    </dgm:pt>
    <dgm:pt modelId="{8285D5D1-2BD6-4256-85E8-C3535A4A97C9}" type="pres">
      <dgm:prSet presAssocID="{39253132-BF02-4E34-8F70-19CB63B4831F}" presName="bgRect" presStyleLbl="bgShp" presStyleIdx="0" presStyleCnt="3"/>
      <dgm:spPr/>
    </dgm:pt>
    <dgm:pt modelId="{367D69AC-6188-4435-B9FC-F48FBC5599E2}" type="pres">
      <dgm:prSet presAssocID="{39253132-BF02-4E34-8F70-19CB63B483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7130D36-1A62-4E97-B81F-10243DDD5D79}" type="pres">
      <dgm:prSet presAssocID="{39253132-BF02-4E34-8F70-19CB63B4831F}" presName="spaceRect" presStyleCnt="0"/>
      <dgm:spPr/>
    </dgm:pt>
    <dgm:pt modelId="{4482BB4C-765D-4DF1-B88C-8B3052C9B7B1}" type="pres">
      <dgm:prSet presAssocID="{39253132-BF02-4E34-8F70-19CB63B4831F}" presName="parTx" presStyleLbl="revTx" presStyleIdx="0" presStyleCnt="3">
        <dgm:presLayoutVars>
          <dgm:chMax val="0"/>
          <dgm:chPref val="0"/>
        </dgm:presLayoutVars>
      </dgm:prSet>
      <dgm:spPr/>
    </dgm:pt>
    <dgm:pt modelId="{D09F6419-B83F-43B7-8201-C364008E772A}" type="pres">
      <dgm:prSet presAssocID="{18B664AB-AD3E-4CB0-8DB1-A12C3BA9693F}" presName="sibTrans" presStyleCnt="0"/>
      <dgm:spPr/>
    </dgm:pt>
    <dgm:pt modelId="{CA9AEE25-D706-4BDA-9C97-0837C08F187F}" type="pres">
      <dgm:prSet presAssocID="{9917D052-92F4-48B7-AA69-26DE866A7978}" presName="compNode" presStyleCnt="0"/>
      <dgm:spPr/>
    </dgm:pt>
    <dgm:pt modelId="{0991CB18-33A0-4A7A-8900-B43B01FD8242}" type="pres">
      <dgm:prSet presAssocID="{9917D052-92F4-48B7-AA69-26DE866A7978}" presName="bgRect" presStyleLbl="bgShp" presStyleIdx="1" presStyleCnt="3"/>
      <dgm:spPr/>
    </dgm:pt>
    <dgm:pt modelId="{316E201D-539F-4100-8DB1-0DCA7BF6FB64}" type="pres">
      <dgm:prSet presAssocID="{9917D052-92F4-48B7-AA69-26DE866A79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D2657B7-1300-45FA-8AF0-7E06AD37F46B}" type="pres">
      <dgm:prSet presAssocID="{9917D052-92F4-48B7-AA69-26DE866A7978}" presName="spaceRect" presStyleCnt="0"/>
      <dgm:spPr/>
    </dgm:pt>
    <dgm:pt modelId="{70D40BD3-BA5E-467A-AE12-AF5AA9591D45}" type="pres">
      <dgm:prSet presAssocID="{9917D052-92F4-48B7-AA69-26DE866A7978}" presName="parTx" presStyleLbl="revTx" presStyleIdx="1" presStyleCnt="3">
        <dgm:presLayoutVars>
          <dgm:chMax val="0"/>
          <dgm:chPref val="0"/>
        </dgm:presLayoutVars>
      </dgm:prSet>
      <dgm:spPr/>
    </dgm:pt>
    <dgm:pt modelId="{68C18FFA-816E-4E6B-86F8-2CB5C74B0012}" type="pres">
      <dgm:prSet presAssocID="{4EB463D4-70AA-4E0C-8273-D2BF2B938436}" presName="sibTrans" presStyleCnt="0"/>
      <dgm:spPr/>
    </dgm:pt>
    <dgm:pt modelId="{2808706E-1ADC-404C-B98D-4327F8F95519}" type="pres">
      <dgm:prSet presAssocID="{413D5909-D4AA-498C-BEB8-E3EAD9E4B686}" presName="compNode" presStyleCnt="0"/>
      <dgm:spPr/>
    </dgm:pt>
    <dgm:pt modelId="{2A37C7B9-BAF7-48AB-9CDC-5C326CEA203F}" type="pres">
      <dgm:prSet presAssocID="{413D5909-D4AA-498C-BEB8-E3EAD9E4B686}" presName="bgRect" presStyleLbl="bgShp" presStyleIdx="2" presStyleCnt="3"/>
      <dgm:spPr/>
    </dgm:pt>
    <dgm:pt modelId="{9739EA74-BEC5-4B73-9002-43DDA87B2860}" type="pres">
      <dgm:prSet presAssocID="{413D5909-D4AA-498C-BEB8-E3EAD9E4B6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64EC5BD6-B865-4714-9EEE-ED8C0FEC221A}" type="pres">
      <dgm:prSet presAssocID="{413D5909-D4AA-498C-BEB8-E3EAD9E4B686}" presName="spaceRect" presStyleCnt="0"/>
      <dgm:spPr/>
    </dgm:pt>
    <dgm:pt modelId="{81F6AF78-13A7-4240-B7D2-381629B2E448}" type="pres">
      <dgm:prSet presAssocID="{413D5909-D4AA-498C-BEB8-E3EAD9E4B6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377576-A0A9-4C27-81FC-B9CB4E6642DF}" srcId="{1DE99FEF-6941-48D8-B8FC-71F7AD3CBB51}" destId="{9917D052-92F4-48B7-AA69-26DE866A7978}" srcOrd="1" destOrd="0" parTransId="{4FB2CF30-83A8-4DD1-AE55-48A7D389B960}" sibTransId="{4EB463D4-70AA-4E0C-8273-D2BF2B938436}"/>
    <dgm:cxn modelId="{DBC0F779-6642-4673-B357-9A763EC83D89}" type="presOf" srcId="{39253132-BF02-4E34-8F70-19CB63B4831F}" destId="{4482BB4C-765D-4DF1-B88C-8B3052C9B7B1}" srcOrd="0" destOrd="0" presId="urn:microsoft.com/office/officeart/2018/2/layout/IconVerticalSolidList"/>
    <dgm:cxn modelId="{2EDADA87-0A74-4245-9989-D24F784D3A15}" srcId="{1DE99FEF-6941-48D8-B8FC-71F7AD3CBB51}" destId="{413D5909-D4AA-498C-BEB8-E3EAD9E4B686}" srcOrd="2" destOrd="0" parTransId="{88AB0461-8D52-4737-974E-DED3D11CF0FB}" sibTransId="{A0880E34-1489-4989-9D56-B1D68919F9E2}"/>
    <dgm:cxn modelId="{49BD9C88-024E-49B5-815D-ECFFA209651C}" type="presOf" srcId="{9917D052-92F4-48B7-AA69-26DE866A7978}" destId="{70D40BD3-BA5E-467A-AE12-AF5AA9591D45}" srcOrd="0" destOrd="0" presId="urn:microsoft.com/office/officeart/2018/2/layout/IconVerticalSolidList"/>
    <dgm:cxn modelId="{61FB28BF-5EA2-4F7A-BF8E-66B2ED4CC261}" type="presOf" srcId="{413D5909-D4AA-498C-BEB8-E3EAD9E4B686}" destId="{81F6AF78-13A7-4240-B7D2-381629B2E448}" srcOrd="0" destOrd="0" presId="urn:microsoft.com/office/officeart/2018/2/layout/IconVerticalSolidList"/>
    <dgm:cxn modelId="{654507C2-9739-4A2B-B733-69023228C420}" type="presOf" srcId="{1DE99FEF-6941-48D8-B8FC-71F7AD3CBB51}" destId="{189BEC95-D463-496A-824C-2242454CBB0F}" srcOrd="0" destOrd="0" presId="urn:microsoft.com/office/officeart/2018/2/layout/IconVerticalSolidList"/>
    <dgm:cxn modelId="{451E7AC6-CA7E-47CA-8568-503A37F9E6D9}" srcId="{1DE99FEF-6941-48D8-B8FC-71F7AD3CBB51}" destId="{39253132-BF02-4E34-8F70-19CB63B4831F}" srcOrd="0" destOrd="0" parTransId="{C1DE5EA8-8C0F-45BA-867B-FD174AAAAE2A}" sibTransId="{18B664AB-AD3E-4CB0-8DB1-A12C3BA9693F}"/>
    <dgm:cxn modelId="{75424B8B-8C80-4603-AF02-667D7F98DC06}" type="presParOf" srcId="{189BEC95-D463-496A-824C-2242454CBB0F}" destId="{FF792F1B-826D-4213-9384-BFAED6E8EADD}" srcOrd="0" destOrd="0" presId="urn:microsoft.com/office/officeart/2018/2/layout/IconVerticalSolidList"/>
    <dgm:cxn modelId="{7BE49F3F-9458-49FF-BBBB-14C782E23DC4}" type="presParOf" srcId="{FF792F1B-826D-4213-9384-BFAED6E8EADD}" destId="{8285D5D1-2BD6-4256-85E8-C3535A4A97C9}" srcOrd="0" destOrd="0" presId="urn:microsoft.com/office/officeart/2018/2/layout/IconVerticalSolidList"/>
    <dgm:cxn modelId="{0F52C480-D447-4CEF-B1B5-7ED6D39A0AA0}" type="presParOf" srcId="{FF792F1B-826D-4213-9384-BFAED6E8EADD}" destId="{367D69AC-6188-4435-B9FC-F48FBC5599E2}" srcOrd="1" destOrd="0" presId="urn:microsoft.com/office/officeart/2018/2/layout/IconVerticalSolidList"/>
    <dgm:cxn modelId="{424F93BA-01EE-4983-B3F3-BDE4D6AEB482}" type="presParOf" srcId="{FF792F1B-826D-4213-9384-BFAED6E8EADD}" destId="{87130D36-1A62-4E97-B81F-10243DDD5D79}" srcOrd="2" destOrd="0" presId="urn:microsoft.com/office/officeart/2018/2/layout/IconVerticalSolidList"/>
    <dgm:cxn modelId="{8129E8E6-2D5E-46D0-B091-0507F3EAEB0A}" type="presParOf" srcId="{FF792F1B-826D-4213-9384-BFAED6E8EADD}" destId="{4482BB4C-765D-4DF1-B88C-8B3052C9B7B1}" srcOrd="3" destOrd="0" presId="urn:microsoft.com/office/officeart/2018/2/layout/IconVerticalSolidList"/>
    <dgm:cxn modelId="{EF1B5F21-35A2-498E-9E04-C43BD3786037}" type="presParOf" srcId="{189BEC95-D463-496A-824C-2242454CBB0F}" destId="{D09F6419-B83F-43B7-8201-C364008E772A}" srcOrd="1" destOrd="0" presId="urn:microsoft.com/office/officeart/2018/2/layout/IconVerticalSolidList"/>
    <dgm:cxn modelId="{4473B1AC-91E3-454F-8777-9EF485B70E32}" type="presParOf" srcId="{189BEC95-D463-496A-824C-2242454CBB0F}" destId="{CA9AEE25-D706-4BDA-9C97-0837C08F187F}" srcOrd="2" destOrd="0" presId="urn:microsoft.com/office/officeart/2018/2/layout/IconVerticalSolidList"/>
    <dgm:cxn modelId="{6C0357B3-824D-4E9D-A485-3CDA167A984F}" type="presParOf" srcId="{CA9AEE25-D706-4BDA-9C97-0837C08F187F}" destId="{0991CB18-33A0-4A7A-8900-B43B01FD8242}" srcOrd="0" destOrd="0" presId="urn:microsoft.com/office/officeart/2018/2/layout/IconVerticalSolidList"/>
    <dgm:cxn modelId="{5A80C6C1-7ABB-4984-BDF8-CAD9E26C71B5}" type="presParOf" srcId="{CA9AEE25-D706-4BDA-9C97-0837C08F187F}" destId="{316E201D-539F-4100-8DB1-0DCA7BF6FB64}" srcOrd="1" destOrd="0" presId="urn:microsoft.com/office/officeart/2018/2/layout/IconVerticalSolidList"/>
    <dgm:cxn modelId="{77A1D384-9586-48CF-9A1C-856C75F53CF5}" type="presParOf" srcId="{CA9AEE25-D706-4BDA-9C97-0837C08F187F}" destId="{2D2657B7-1300-45FA-8AF0-7E06AD37F46B}" srcOrd="2" destOrd="0" presId="urn:microsoft.com/office/officeart/2018/2/layout/IconVerticalSolidList"/>
    <dgm:cxn modelId="{5CFE9D16-4E43-4427-9A9D-B52C516AA6F3}" type="presParOf" srcId="{CA9AEE25-D706-4BDA-9C97-0837C08F187F}" destId="{70D40BD3-BA5E-467A-AE12-AF5AA9591D45}" srcOrd="3" destOrd="0" presId="urn:microsoft.com/office/officeart/2018/2/layout/IconVerticalSolidList"/>
    <dgm:cxn modelId="{D884F9F1-15B8-4734-BBDB-76ABC5E0C290}" type="presParOf" srcId="{189BEC95-D463-496A-824C-2242454CBB0F}" destId="{68C18FFA-816E-4E6B-86F8-2CB5C74B0012}" srcOrd="3" destOrd="0" presId="urn:microsoft.com/office/officeart/2018/2/layout/IconVerticalSolidList"/>
    <dgm:cxn modelId="{AC8A3B68-11DB-44D1-B59F-D899961D9927}" type="presParOf" srcId="{189BEC95-D463-496A-824C-2242454CBB0F}" destId="{2808706E-1ADC-404C-B98D-4327F8F95519}" srcOrd="4" destOrd="0" presId="urn:microsoft.com/office/officeart/2018/2/layout/IconVerticalSolidList"/>
    <dgm:cxn modelId="{593C9A3A-8138-4685-A140-A5E689997D9E}" type="presParOf" srcId="{2808706E-1ADC-404C-B98D-4327F8F95519}" destId="{2A37C7B9-BAF7-48AB-9CDC-5C326CEA203F}" srcOrd="0" destOrd="0" presId="urn:microsoft.com/office/officeart/2018/2/layout/IconVerticalSolidList"/>
    <dgm:cxn modelId="{B998EEAB-2236-4FC1-9770-301AFD79E384}" type="presParOf" srcId="{2808706E-1ADC-404C-B98D-4327F8F95519}" destId="{9739EA74-BEC5-4B73-9002-43DDA87B2860}" srcOrd="1" destOrd="0" presId="urn:microsoft.com/office/officeart/2018/2/layout/IconVerticalSolidList"/>
    <dgm:cxn modelId="{E7563575-5B44-43C7-B6C6-8E10EB00A74A}" type="presParOf" srcId="{2808706E-1ADC-404C-B98D-4327F8F95519}" destId="{64EC5BD6-B865-4714-9EEE-ED8C0FEC221A}" srcOrd="2" destOrd="0" presId="urn:microsoft.com/office/officeart/2018/2/layout/IconVerticalSolidList"/>
    <dgm:cxn modelId="{D28E8CAD-1580-4B24-9704-A03D0C63F4C5}" type="presParOf" srcId="{2808706E-1ADC-404C-B98D-4327F8F95519}" destId="{81F6AF78-13A7-4240-B7D2-381629B2E4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5D5D1-2BD6-4256-85E8-C3535A4A97C9}">
      <dsp:nvSpPr>
        <dsp:cNvPr id="0" name=""/>
        <dsp:cNvSpPr/>
      </dsp:nvSpPr>
      <dsp:spPr>
        <a:xfrm>
          <a:off x="0" y="714"/>
          <a:ext cx="6129865" cy="1671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D69AC-6188-4435-B9FC-F48FBC5599E2}">
      <dsp:nvSpPr>
        <dsp:cNvPr id="0" name=""/>
        <dsp:cNvSpPr/>
      </dsp:nvSpPr>
      <dsp:spPr>
        <a:xfrm>
          <a:off x="505752" y="376894"/>
          <a:ext cx="919550" cy="9195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2BB4C-765D-4DF1-B88C-8B3052C9B7B1}">
      <dsp:nvSpPr>
        <dsp:cNvPr id="0" name=""/>
        <dsp:cNvSpPr/>
      </dsp:nvSpPr>
      <dsp:spPr>
        <a:xfrm>
          <a:off x="1931055" y="714"/>
          <a:ext cx="4198809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Lists</a:t>
          </a:r>
        </a:p>
      </dsp:txBody>
      <dsp:txXfrm>
        <a:off x="1931055" y="714"/>
        <a:ext cx="4198809" cy="1671909"/>
      </dsp:txXfrm>
    </dsp:sp>
    <dsp:sp modelId="{0991CB18-33A0-4A7A-8900-B43B01FD8242}">
      <dsp:nvSpPr>
        <dsp:cNvPr id="0" name=""/>
        <dsp:cNvSpPr/>
      </dsp:nvSpPr>
      <dsp:spPr>
        <a:xfrm>
          <a:off x="0" y="2090601"/>
          <a:ext cx="6129865" cy="1671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E201D-539F-4100-8DB1-0DCA7BF6FB64}">
      <dsp:nvSpPr>
        <dsp:cNvPr id="0" name=""/>
        <dsp:cNvSpPr/>
      </dsp:nvSpPr>
      <dsp:spPr>
        <a:xfrm>
          <a:off x="505752" y="2466781"/>
          <a:ext cx="919550" cy="9195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0BD3-BA5E-467A-AE12-AF5AA9591D45}">
      <dsp:nvSpPr>
        <dsp:cNvPr id="0" name=""/>
        <dsp:cNvSpPr/>
      </dsp:nvSpPr>
      <dsp:spPr>
        <a:xfrm>
          <a:off x="1931055" y="2090601"/>
          <a:ext cx="4198809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Dictionaries </a:t>
          </a:r>
        </a:p>
      </dsp:txBody>
      <dsp:txXfrm>
        <a:off x="1931055" y="2090601"/>
        <a:ext cx="4198809" cy="1671909"/>
      </dsp:txXfrm>
    </dsp:sp>
    <dsp:sp modelId="{2A37C7B9-BAF7-48AB-9CDC-5C326CEA203F}">
      <dsp:nvSpPr>
        <dsp:cNvPr id="0" name=""/>
        <dsp:cNvSpPr/>
      </dsp:nvSpPr>
      <dsp:spPr>
        <a:xfrm>
          <a:off x="0" y="4180488"/>
          <a:ext cx="6129865" cy="1671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9EA74-BEC5-4B73-9002-43DDA87B2860}">
      <dsp:nvSpPr>
        <dsp:cNvPr id="0" name=""/>
        <dsp:cNvSpPr/>
      </dsp:nvSpPr>
      <dsp:spPr>
        <a:xfrm>
          <a:off x="505752" y="4556668"/>
          <a:ext cx="919550" cy="9195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6AF78-13A7-4240-B7D2-381629B2E448}">
      <dsp:nvSpPr>
        <dsp:cNvPr id="0" name=""/>
        <dsp:cNvSpPr/>
      </dsp:nvSpPr>
      <dsp:spPr>
        <a:xfrm>
          <a:off x="1931055" y="4180488"/>
          <a:ext cx="4198809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Pandas </a:t>
          </a:r>
        </a:p>
      </dsp:txBody>
      <dsp:txXfrm>
        <a:off x="1931055" y="4180488"/>
        <a:ext cx="4198809" cy="167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9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228600"/>
            <a:ext cx="27432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97954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074400" y="282574"/>
            <a:ext cx="72912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79" y="1400284"/>
            <a:ext cx="441789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556" y="1400284"/>
            <a:ext cx="396851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105" y="1400284"/>
            <a:ext cx="452063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79" y="714101"/>
            <a:ext cx="452064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8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653" y="721135"/>
            <a:ext cx="441790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3074" y="3738743"/>
            <a:ext cx="554751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36309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8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399" y="282574"/>
            <a:ext cx="729129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1299" y="707766"/>
            <a:ext cx="400692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27872" y="282574"/>
            <a:ext cx="67565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6412" y="6426788"/>
            <a:ext cx="738717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5587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990" y="1400284"/>
            <a:ext cx="40942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80" y="1400284"/>
            <a:ext cx="38385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1029" y="954742"/>
            <a:ext cx="908424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8757"/>
            <a:ext cx="9144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8370" y="252420"/>
            <a:ext cx="355191" cy="381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9" y="282574"/>
            <a:ext cx="81018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AS - Content - Bllu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835152" y="853440"/>
            <a:ext cx="10521696" cy="36576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933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35152" y="1355281"/>
            <a:ext cx="10521696" cy="4857137"/>
          </a:xfrm>
        </p:spPr>
        <p:txBody>
          <a:bodyPr wrap="square" anchor="t" anchorCtr="0">
            <a:normAutofit/>
          </a:bodyPr>
          <a:lstStyle>
            <a:lvl1pPr>
              <a:buClr>
                <a:schemeClr val="accent2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0524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01" y="1400284"/>
            <a:ext cx="431515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51" y="437071"/>
            <a:ext cx="55620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400" y="282574"/>
            <a:ext cx="72913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4609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80" y="1400284"/>
            <a:ext cx="38385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068375" y="282574"/>
            <a:ext cx="735153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104" y="1000317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556" y="1400284"/>
            <a:ext cx="396851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72799" y="282574"/>
            <a:ext cx="8307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994" y="1400284"/>
            <a:ext cx="46233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1"/>
            <a:ext cx="10075084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onkeyWrenchGang/PythonBootcamp/blob/main/day_2/2_2_Lists_Pt_2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onkeyWrenchGang/MGTPython/blob/main/day_2/2_3_dictionaries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Series.htm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reference/api/pandas.DataFfram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filtering-data-frames-in-pandas-b570b1f834b9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onkeyWrenchGang/MGTPython/blob/main/day_2/2_3_dictionaries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onkeyWrenchGang/PythonBootcamp/blob/main/day_2/2_1_Lists_Pt_1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489115" y="1248156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4000" cap="small" dirty="0">
                <a:latin typeface="+mj-lt"/>
                <a:ea typeface="+mj-ea"/>
                <a:cs typeface="+mj-cs"/>
              </a:rPr>
              <a:t>Bootcamp Day 2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80500" y="2377440"/>
            <a:ext cx="2732617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066800" y="4953965"/>
            <a:ext cx="10746317" cy="612265"/>
          </a:xfrm>
        </p:spPr>
        <p:txBody>
          <a:bodyPr>
            <a:noAutofit/>
          </a:bodyPr>
          <a:lstStyle/>
          <a:p>
            <a:pPr algn="r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Day 2: Lists, Dictionaries, and CSV Import with Pandas</a:t>
            </a:r>
            <a:br>
              <a:rPr lang="en-US" sz="3200" b="1" dirty="0"/>
            </a:br>
            <a:r>
              <a:rPr lang="en-US" sz="3200" b="1" dirty="0"/>
              <a:t>Michael Ames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7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7308-7247-0725-BF1A-E5FF3771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980C-F7A0-E04F-D193-6CE549B55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Concatenation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 operator is used to concatenate two or more lists: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list1 + list2</a:t>
            </a:r>
            <a:r>
              <a:rPr lang="en-US" dirty="0"/>
              <a:t>.</a:t>
            </a:r>
          </a:p>
          <a:p>
            <a:r>
              <a:rPr lang="en-US" dirty="0"/>
              <a:t>Repetition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is used to repeat a list a certain number of times: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list * n.</a:t>
            </a:r>
          </a:p>
          <a:p>
            <a:r>
              <a:rPr lang="en-US" dirty="0"/>
              <a:t>Membership Testing</a:t>
            </a:r>
          </a:p>
          <a:p>
            <a:pPr lvl="1"/>
            <a:r>
              <a:rPr lang="en-US" dirty="0"/>
              <a:t>The in and not in operators are used to check if an element is present in a list: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 in list or element not in list.</a:t>
            </a:r>
          </a:p>
          <a:p>
            <a:r>
              <a:rPr lang="en-US" dirty="0"/>
              <a:t>Length of a List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function is used to find the number of elements in a list: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(list).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81D33-F745-ABFD-B2C9-82AC7165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D1F-5488-339C-A46C-4EFCEFAF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1A239-67C2-C68E-9FC6-9E152F9D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F01BC-961F-25B1-3539-492BC31326DE}"/>
              </a:ext>
            </a:extLst>
          </p:cNvPr>
          <p:cNvSpPr txBox="1"/>
          <p:nvPr/>
        </p:nvSpPr>
        <p:spPr>
          <a:xfrm>
            <a:off x="683227" y="1402097"/>
            <a:ext cx="10783712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Concatenation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fruits1 = 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"apple"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"banana"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fruits2 = 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"orange"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"grape"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all_fruits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fruits1 + fruits2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all_fruits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["apple", "banana", "orange", "grape"]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Repetition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repeated_fruits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fruits1 *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repeated_fruits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["apple", "banana", "apple", "banana", "apple", "banana"]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Membership Testing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"apple"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fruits1: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"Apple is present in the list."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"kiwi"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fruits1: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"Kiwi is not present in the list."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Length of a List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 = 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(fruits1)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count: 2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3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B6DC-F27D-A642-A874-5F646A68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15ABB-F58D-C850-248F-B0FA03A9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631243"/>
          </a:xfrm>
        </p:spPr>
        <p:txBody>
          <a:bodyPr/>
          <a:lstStyle/>
          <a:p>
            <a:r>
              <a:rPr lang="en-US" dirty="0"/>
              <a:t>sort() Method</a:t>
            </a:r>
          </a:p>
          <a:p>
            <a:pPr lvl="1"/>
            <a:r>
              <a:rPr lang="en-US" dirty="0"/>
              <a:t>The sort() method is used to </a:t>
            </a:r>
            <a:r>
              <a:rPr lang="en-US" b="1" u="sng" dirty="0"/>
              <a:t>sort the elements of a list in ascending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modifies the original list in-place and does not return a new list.</a:t>
            </a:r>
          </a:p>
          <a:p>
            <a:pPr lvl="1"/>
            <a:r>
              <a:rPr lang="en-US" dirty="0"/>
              <a:t>Example: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B45F7-6AC3-8296-DE4A-F2D845DC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8B98F6-D38F-AFBC-1404-5B243EA6B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sort()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75438-0267-59EF-F826-AFD8972B1BA0}"/>
              </a:ext>
            </a:extLst>
          </p:cNvPr>
          <p:cNvSpPr txBox="1"/>
          <p:nvPr/>
        </p:nvSpPr>
        <p:spPr>
          <a:xfrm>
            <a:off x="1207911" y="3612444"/>
            <a:ext cx="609600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 = 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numbers.sort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(numbers)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[1, 2, 3, 5, 8]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B6DC-F27D-A642-A874-5F646A68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15ABB-F58D-C850-248F-B0FA03A9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631243"/>
          </a:xfrm>
        </p:spPr>
        <p:txBody>
          <a:bodyPr/>
          <a:lstStyle/>
          <a:p>
            <a:r>
              <a:rPr lang="en-US" dirty="0"/>
              <a:t>reverse() Method</a:t>
            </a:r>
          </a:p>
          <a:p>
            <a:pPr lvl="1"/>
            <a:r>
              <a:rPr lang="en-US" dirty="0"/>
              <a:t>The reverse() method is used to </a:t>
            </a:r>
            <a:r>
              <a:rPr lang="en-US" b="1" u="sng" dirty="0"/>
              <a:t>reverse the order of elements </a:t>
            </a:r>
            <a:r>
              <a:rPr lang="en-US" dirty="0"/>
              <a:t>in a list.</a:t>
            </a:r>
          </a:p>
          <a:p>
            <a:pPr lvl="1"/>
            <a:r>
              <a:rPr lang="en-US" dirty="0"/>
              <a:t>It modifies the original list in-place and does not return a new list.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B45F7-6AC3-8296-DE4A-F2D845DC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8B98F6-D38F-AFBC-1404-5B243EA6B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reverse()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75438-0267-59EF-F826-AFD8972B1BA0}"/>
              </a:ext>
            </a:extLst>
          </p:cNvPr>
          <p:cNvSpPr txBox="1"/>
          <p:nvPr/>
        </p:nvSpPr>
        <p:spPr>
          <a:xfrm>
            <a:off x="936272" y="3612444"/>
            <a:ext cx="9531806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 = 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'apple'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'banana'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'cherry'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fruits.reverse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['cherry', 'banana', 'apple']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9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B6DC-F27D-A642-A874-5F646A68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515ABB-F58D-C850-248F-B0FA03A9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631243"/>
          </a:xfrm>
        </p:spPr>
        <p:txBody>
          <a:bodyPr>
            <a:normAutofit/>
          </a:bodyPr>
          <a:lstStyle/>
          <a:p>
            <a:r>
              <a:rPr lang="en-US" dirty="0"/>
              <a:t>count() Method</a:t>
            </a:r>
          </a:p>
          <a:p>
            <a:pPr lvl="1"/>
            <a:r>
              <a:rPr lang="en-US" dirty="0"/>
              <a:t>The count() method returns the </a:t>
            </a:r>
            <a:r>
              <a:rPr lang="en-US" b="1" u="sng" dirty="0"/>
              <a:t>number of occurrences of a specific element </a:t>
            </a:r>
            <a:r>
              <a:rPr lang="en-US" dirty="0"/>
              <a:t>in a list.</a:t>
            </a:r>
          </a:p>
          <a:p>
            <a:pPr lvl="1"/>
            <a:r>
              <a:rPr lang="en-US" dirty="0"/>
              <a:t>It takes an element as an argument and returns an integer value.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B45F7-6AC3-8296-DE4A-F2D845DC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8B98F6-D38F-AFBC-1404-5B243EA6B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count()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75438-0267-59EF-F826-AFD8972B1BA0}"/>
              </a:ext>
            </a:extLst>
          </p:cNvPr>
          <p:cNvSpPr txBox="1"/>
          <p:nvPr/>
        </p:nvSpPr>
        <p:spPr>
          <a:xfrm>
            <a:off x="1207911" y="3612444"/>
            <a:ext cx="609600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 = 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count_2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numbers.count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(count_2)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3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2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F813F4-7565-DF61-CB77-DF9C4E8C3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E16E3FB-9C3D-80A5-E57C-7B5AEFA5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B6E0F-67B7-A641-38DF-45C720D538B7}"/>
              </a:ext>
            </a:extLst>
          </p:cNvPr>
          <p:cNvSpPr/>
          <p:nvPr/>
        </p:nvSpPr>
        <p:spPr>
          <a:xfrm>
            <a:off x="0" y="5486400"/>
            <a:ext cx="4201886" cy="8490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2F5C9-BB45-288D-FE49-A990AC67B6A2}"/>
              </a:ext>
            </a:extLst>
          </p:cNvPr>
          <p:cNvSpPr txBox="1"/>
          <p:nvPr/>
        </p:nvSpPr>
        <p:spPr>
          <a:xfrm>
            <a:off x="217714" y="5726276"/>
            <a:ext cx="34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9DC70-F2AB-90DE-64F0-A333533199DA}"/>
              </a:ext>
            </a:extLst>
          </p:cNvPr>
          <p:cNvSpPr txBox="1"/>
          <p:nvPr/>
        </p:nvSpPr>
        <p:spPr>
          <a:xfrm>
            <a:off x="5900057" y="1524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Open: </a:t>
            </a:r>
            <a:r>
              <a:rPr lang="en-US" dirty="0">
                <a:solidFill>
                  <a:srgbClr val="033B8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 Lists pt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D446-97AF-76ED-8D9C-504F744C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C8B0-1D14-9D91-FABA-0C179BFB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Introduction to Dictionaries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Dictionaries are another fundamental data type in Python.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Unlike lists, which use an index to access elements, dictionaries use keys to access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Dictionaries are also known as associative arrays or hash maps in other programming languages.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Definition and Characteristics of Dictionaries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dictionary is an unordered </a:t>
            </a:r>
            <a:r>
              <a:rPr lang="en-US" b="1" i="0" u="sng" dirty="0">
                <a:solidFill>
                  <a:srgbClr val="374151"/>
                </a:solidFill>
                <a:effectLst/>
                <a:latin typeface="Söhne"/>
              </a:rPr>
              <a:t>collection of key-value pairs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Each key in a dictionary must be unique, and it is used to access its associated value.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Dictionaries are enclosed in curly braces {} and consist of comma-separated key-value pairs.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Keys and values can be of any data type, such as strings, numbers, or even other dictionaries.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Creating Dictionaries and Accessing Values Using Keys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Dictionaries can be created using the {} notation or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dict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constructor.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To access values in a dictionary, we use the associated key in square brackets [].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D31B-7DDD-59EE-E7AD-9CBBA675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25B5CC-3FF8-A560-AE17-46E3F5F2B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key-value pairs </a:t>
            </a:r>
          </a:p>
        </p:txBody>
      </p:sp>
    </p:spTree>
    <p:extLst>
      <p:ext uri="{BB962C8B-B14F-4D97-AF65-F5344CB8AC3E}">
        <p14:creationId xmlns:p14="http://schemas.microsoft.com/office/powerpoint/2010/main" val="213368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1B90806-9BCA-D56E-AE1B-0E4BB424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FDEA23B-155D-1F12-33EF-470C68919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33" y="4218587"/>
            <a:ext cx="10511367" cy="251551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Dictionaries are important in Python because they provide a powerful way to store and retrieve data using key-value pairs. Here are a few reasons why dictionaries are important:</a:t>
            </a:r>
          </a:p>
          <a:p>
            <a:pPr lvl="1">
              <a:buFont typeface="+mj-lt"/>
              <a:buAutoNum type="arabicPeriod"/>
            </a:pPr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Efficient Data Retrieval: Dictionaries allow for fast and efficient retrieval of values based on their associated keys. </a:t>
            </a:r>
          </a:p>
          <a:p>
            <a:pPr lvl="1">
              <a:buFont typeface="+mj-lt"/>
              <a:buAutoNum type="arabicPeriod"/>
            </a:pPr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Flexible Data Structure: Dictionaries are highly flexible and can hold a variety of data types as both keys and values. </a:t>
            </a:r>
          </a:p>
          <a:p>
            <a:pPr lvl="1">
              <a:buFont typeface="+mj-lt"/>
              <a:buAutoNum type="arabicPeriod"/>
            </a:pPr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 Data Organization: Dictionaries provide a convenient way to organize and manage data..</a:t>
            </a:r>
          </a:p>
          <a:p>
            <a:pPr lvl="1">
              <a:buFont typeface="+mj-lt"/>
              <a:buAutoNum type="arabicPeriod"/>
            </a:pPr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Key-Value Mapping: Dictionaries establish a mapping relationship between keys and values, allowing you to represent associations or relationships between different pieces of information. </a:t>
            </a:r>
          </a:p>
          <a:p>
            <a:pPr lvl="1">
              <a:buFont typeface="+mj-lt"/>
              <a:buAutoNum type="arabicPeriod"/>
            </a:pPr>
            <a:r>
              <a:rPr lang="en-US" sz="160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Efficient Data Manipulation: Dictionaries support a wide range of operations, including adding, updating, and deleting key-value pairs.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1B8F2-2734-AC47-1B41-800C9094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16C3C-5AF2-EC39-E7ED-AB5706B3837E}"/>
              </a:ext>
            </a:extLst>
          </p:cNvPr>
          <p:cNvSpPr txBox="1"/>
          <p:nvPr/>
        </p:nvSpPr>
        <p:spPr>
          <a:xfrm>
            <a:off x="664633" y="2045613"/>
            <a:ext cx="8771466" cy="203132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Creating a dictionary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 = 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"John"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"grade"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Accessing values using keys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John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20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"grade"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A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3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10B430-6265-1CA7-9A35-B593E667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2BA28F-2B1D-2E26-10CA-F0DEC41D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995083"/>
          </a:xfrm>
        </p:spPr>
        <p:txBody>
          <a:bodyPr/>
          <a:lstStyle/>
          <a:p>
            <a:r>
              <a:rPr lang="en-US" dirty="0"/>
              <a:t>Dictionaries allow us to add new key-value pairs or update the values of existing keys.</a:t>
            </a:r>
          </a:p>
          <a:p>
            <a:pPr lvl="1"/>
            <a:r>
              <a:rPr lang="en-US" dirty="0"/>
              <a:t>We can assign values to new or existing keys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assignment operator =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7A6A8-5F9D-3283-2582-25124CD2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8CE71F-B319-D566-F789-93A149E9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Adding and Updating Key-Value Pairs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E7C57B-8B1A-0777-868F-E693A7962384}"/>
              </a:ext>
            </a:extLst>
          </p:cNvPr>
          <p:cNvSpPr txBox="1"/>
          <p:nvPr/>
        </p:nvSpPr>
        <p:spPr>
          <a:xfrm>
            <a:off x="959555" y="2899335"/>
            <a:ext cx="6096000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Creating an empty dictionary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 = {}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Adding a new key-value pair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"John"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Updating the value of an existing key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21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721DA-36D0-6D27-C7A9-DDE5237681AD}"/>
              </a:ext>
            </a:extLst>
          </p:cNvPr>
          <p:cNvSpPr txBox="1"/>
          <p:nvPr/>
        </p:nvSpPr>
        <p:spPr>
          <a:xfrm>
            <a:off x="959555" y="5888756"/>
            <a:ext cx="60960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{'name': 'John', 'age': 21}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6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C014-C584-FB66-98AB-DAD1F186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321F-644E-4B78-D7BF-E3D13862C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2"/>
            <a:ext cx="10075084" cy="1303866"/>
          </a:xfrm>
        </p:spPr>
        <p:txBody>
          <a:bodyPr/>
          <a:lstStyle/>
          <a:p>
            <a:r>
              <a:rPr lang="en-US" dirty="0"/>
              <a:t>Membership Testing</a:t>
            </a:r>
          </a:p>
          <a:p>
            <a:pPr lvl="1"/>
            <a:r>
              <a:rPr lang="en-US" dirty="0"/>
              <a:t>Dictionaries provide membership testing operations to check if a key is present in the dictionary.</a:t>
            </a:r>
          </a:p>
          <a:p>
            <a:pPr lvl="1"/>
            <a:r>
              <a:rPr lang="en-US" dirty="0"/>
              <a:t>We can use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 and not i</a:t>
            </a:r>
            <a:r>
              <a:rPr lang="en-US" dirty="0"/>
              <a:t>n operators to perform membership testing.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82E69-BB94-A0BD-97F0-1544A230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ED28D-900F-5F51-1B2D-93A30BBF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Is a key in a dictionary?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30F13-044A-078B-7770-DA7AEEB1EDD6}"/>
              </a:ext>
            </a:extLst>
          </p:cNvPr>
          <p:cNvSpPr txBox="1"/>
          <p:nvPr/>
        </p:nvSpPr>
        <p:spPr>
          <a:xfrm>
            <a:off x="966861" y="3285068"/>
            <a:ext cx="918185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Checking if a key is present in a dictionary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 = 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"John"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"grade"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student: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 is present in the dictionary."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"city"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student: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	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"City is not present in the dictionary."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31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39ED5A-EE27-85C9-E397-0716291C1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"Statistics is the grammar of science." </a:t>
            </a:r>
            <a:r>
              <a:rPr lang="en-US" sz="1600" dirty="0"/>
              <a:t>- Karl Pearson (1857-1936) was an influential English mathematician. He is widely regarded as the founder of modern statistics. Pearson developed various statistical methods and concepts, including the correlation coefficient and chi-square test.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2F95D9C-7370-4297-62DA-CD24279E8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937831"/>
              </p:ext>
            </p:extLst>
          </p:nvPr>
        </p:nvGraphicFramePr>
        <p:xfrm>
          <a:off x="5558368" y="273051"/>
          <a:ext cx="6129865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11166412" y="6426788"/>
            <a:ext cx="73871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85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C446-B7A4-6B08-EB7C-74D96BF1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8832-B20B-6D25-31ED-9BD4B237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2124635"/>
            <a:ext cx="10646834" cy="1304365"/>
          </a:xfrm>
        </p:spPr>
        <p:txBody>
          <a:bodyPr/>
          <a:lstStyle/>
          <a:p>
            <a:r>
              <a:rPr lang="en-US" dirty="0"/>
              <a:t>Accessing Keys, Values, and Items</a:t>
            </a:r>
          </a:p>
          <a:p>
            <a:pPr lvl="1"/>
            <a:r>
              <a:rPr lang="en-US" dirty="0"/>
              <a:t>Dictionaries provide methods to retrieve keys, values, and key-value pairs.</a:t>
            </a:r>
          </a:p>
          <a:p>
            <a:pPr lvl="1"/>
            <a:r>
              <a:rPr lang="en-US" dirty="0"/>
              <a:t>We can use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keys(), values(), and items() </a:t>
            </a:r>
            <a:r>
              <a:rPr lang="en-US" dirty="0"/>
              <a:t>methods to access dictionary elements.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B6A6-4980-E7FF-F866-62784583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2A625-FE4C-157E-0A50-C74192341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keys, values and items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3E400-048B-8C07-8378-FA6D75DB790E}"/>
              </a:ext>
            </a:extLst>
          </p:cNvPr>
          <p:cNvSpPr txBox="1"/>
          <p:nvPr/>
        </p:nvSpPr>
        <p:spPr>
          <a:xfrm>
            <a:off x="801510" y="3421528"/>
            <a:ext cx="7981245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Accessing keys, values, and items of a dictionary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 = {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"name"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"John"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"grade"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student.keys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student.values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items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student.items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"Keys:"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keys)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"Values:"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values)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"Items:"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items)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4AB22-43FE-68F8-1EA0-9741A0B0B8BE}"/>
              </a:ext>
            </a:extLst>
          </p:cNvPr>
          <p:cNvSpPr txBox="1"/>
          <p:nvPr/>
        </p:nvSpPr>
        <p:spPr>
          <a:xfrm>
            <a:off x="4792132" y="4528118"/>
            <a:ext cx="659835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Keys: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dict_keys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(['name', 'age', 'grade']) Values: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dict_values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(['John', 20, 'A’])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Items: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dict_items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([('name', 'John’), </a:t>
            </a:r>
          </a:p>
          <a:p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					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('age', 20), ('grade', 'A')])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1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F813F4-7565-DF61-CB77-DF9C4E8C3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E16E3FB-9C3D-80A5-E57C-7B5AEFA5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B6E0F-67B7-A641-38DF-45C720D538B7}"/>
              </a:ext>
            </a:extLst>
          </p:cNvPr>
          <p:cNvSpPr/>
          <p:nvPr/>
        </p:nvSpPr>
        <p:spPr>
          <a:xfrm>
            <a:off x="0" y="5486400"/>
            <a:ext cx="4201886" cy="8490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2F5C9-BB45-288D-FE49-A990AC67B6A2}"/>
              </a:ext>
            </a:extLst>
          </p:cNvPr>
          <p:cNvSpPr txBox="1"/>
          <p:nvPr/>
        </p:nvSpPr>
        <p:spPr>
          <a:xfrm>
            <a:off x="217714" y="5726276"/>
            <a:ext cx="34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9DC70-F2AB-90DE-64F0-A333533199DA}"/>
              </a:ext>
            </a:extLst>
          </p:cNvPr>
          <p:cNvSpPr txBox="1"/>
          <p:nvPr/>
        </p:nvSpPr>
        <p:spPr>
          <a:xfrm>
            <a:off x="5900057" y="1524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Open: </a:t>
            </a:r>
            <a:r>
              <a:rPr lang="en-US" dirty="0">
                <a:solidFill>
                  <a:srgbClr val="033B8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2.3 Dictionaries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6A8F40-0D0C-A846-A2EB-DE65A1DA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256032"/>
            <a:ext cx="10521696" cy="609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Pandas</a:t>
            </a:r>
            <a:endParaRPr lang="en-US"/>
          </a:p>
        </p:txBody>
      </p:sp>
      <p:pic>
        <p:nvPicPr>
          <p:cNvPr id="10" name="Picture 9" descr="A panda eating on the earth">
            <a:extLst>
              <a:ext uri="{FF2B5EF4-FFF2-40B4-BE49-F238E27FC236}">
                <a16:creationId xmlns:a16="http://schemas.microsoft.com/office/drawing/2014/main" id="{A392280C-4A50-4459-8186-4F77C04CB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2" r="-1" b="16779"/>
          <a:stretch/>
        </p:blipFill>
        <p:spPr>
          <a:xfrm>
            <a:off x="1364342" y="256032"/>
            <a:ext cx="8998857" cy="4154148"/>
          </a:xfrm>
          <a:prstGeom prst="rect">
            <a:avLst/>
          </a:prstGeom>
          <a:noFill/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32A1748-EAF2-E59B-C4D3-CDE92C34C0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61143" y="5104698"/>
            <a:ext cx="9419772" cy="365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"While pandas are known for their cuddly appearance, in the world of data analysis, Pandas is an indispensable tool for manipulating and analyzing structured data." - Unknown</a:t>
            </a:r>
          </a:p>
        </p:txBody>
      </p:sp>
    </p:spTree>
    <p:extLst>
      <p:ext uri="{BB962C8B-B14F-4D97-AF65-F5344CB8AC3E}">
        <p14:creationId xmlns:p14="http://schemas.microsoft.com/office/powerpoint/2010/main" val="1354014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9350C8-F77A-DC46-BF03-9F8A4BAB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54BC6E-D917-6042-8521-38A98BDE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632258" cy="4144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Pandas is a Python package providing fast, flexible, and expressive data structures designed to make working with “relational” or “tabular” data both easy and intuitive. It aims to be the fundamental high-level building block for doing practical, real-world data analysis in Python</a:t>
            </a:r>
          </a:p>
          <a:p>
            <a:pPr marL="0" indent="0" algn="ctr">
              <a:buNone/>
            </a:pPr>
            <a:r>
              <a:rPr lang="en-US" i="1" dirty="0"/>
              <a:t>But what is it? </a:t>
            </a:r>
          </a:p>
          <a:p>
            <a:pPr marL="0" indent="0" algn="ctr">
              <a:buNone/>
            </a:pPr>
            <a:r>
              <a:rPr lang="en-US" i="1" dirty="0"/>
              <a:t>it is the package that lets you work and analyze tables also known as data frames.</a:t>
            </a:r>
          </a:p>
          <a:p>
            <a:r>
              <a:rPr lang="en-US" dirty="0"/>
              <a:t>Rows and Columns – like an excel spreadsheet without cell-based formulas </a:t>
            </a:r>
          </a:p>
          <a:p>
            <a:r>
              <a:rPr lang="en-US" dirty="0"/>
              <a:t>Series vs. Data Frames - Series (1-dimensional) and Data Frame (2-dimensional)</a:t>
            </a:r>
          </a:p>
          <a:p>
            <a:r>
              <a:rPr lang="en-US" dirty="0"/>
              <a:t>Data types – integer, float, string, datetime, logical </a:t>
            </a:r>
          </a:p>
          <a:p>
            <a:r>
              <a:rPr lang="en-US" dirty="0"/>
              <a:t>Methods – mean, min, max, </a:t>
            </a:r>
            <a:r>
              <a:rPr lang="en-US" dirty="0" err="1"/>
              <a:t>sort_values</a:t>
            </a:r>
            <a:r>
              <a:rPr lang="en-US" dirty="0"/>
              <a:t>, </a:t>
            </a:r>
            <a:r>
              <a:rPr lang="en-US" dirty="0" err="1"/>
              <a:t>group_by</a:t>
            </a:r>
            <a:r>
              <a:rPr lang="en-US" dirty="0"/>
              <a:t>, and hundreds of others.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2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E967-F150-E447-A271-79C52625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875A6C-7544-B348-933A-9B044007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6428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“rectangular” table (rows, and columns).</a:t>
            </a:r>
          </a:p>
          <a:p>
            <a:pPr lvl="1"/>
            <a:r>
              <a:rPr lang="en-US" dirty="0"/>
              <a:t>Each column can have different datatypes (string, integer, float,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Row index, basically a sequential number that allows us to directly select rows </a:t>
            </a:r>
          </a:p>
          <a:p>
            <a:pPr lvl="1"/>
            <a:r>
              <a:rPr lang="en-US" dirty="0"/>
              <a:t>Column index, basically positional  or named column, allows us to select what columns of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row_indexer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column_indexer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42FE7-4E34-AC47-A350-63BC0337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8149E0D-C015-E245-93C1-4AE547F12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also known as a Table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8C192-2A94-A04F-9D18-A31FE7820DCF}"/>
              </a:ext>
            </a:extLst>
          </p:cNvPr>
          <p:cNvGraphicFramePr>
            <a:graphicFrameLocks noGrp="1"/>
          </p:cNvGraphicFramePr>
          <p:nvPr/>
        </p:nvGraphicFramePr>
        <p:xfrm>
          <a:off x="2158575" y="3610683"/>
          <a:ext cx="6826155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23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1129405444"/>
                    </a:ext>
                  </a:extLst>
                </a:gridCol>
                <a:gridCol w="136523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DD5F68-3A34-7949-B966-22332DD1A19B}"/>
              </a:ext>
            </a:extLst>
          </p:cNvPr>
          <p:cNvSpPr/>
          <p:nvPr/>
        </p:nvSpPr>
        <p:spPr>
          <a:xfrm>
            <a:off x="2022474" y="4398744"/>
            <a:ext cx="7128512" cy="605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7E112-7F84-E243-9036-6DCA98F9FB0E}"/>
              </a:ext>
            </a:extLst>
          </p:cNvPr>
          <p:cNvSpPr txBox="1"/>
          <p:nvPr/>
        </p:nvSpPr>
        <p:spPr>
          <a:xfrm>
            <a:off x="9287087" y="4493746"/>
            <a:ext cx="7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8D9DCE-FCE4-8C4F-83B3-C360154F7A13}"/>
              </a:ext>
            </a:extLst>
          </p:cNvPr>
          <p:cNvSpPr/>
          <p:nvPr/>
        </p:nvSpPr>
        <p:spPr>
          <a:xfrm>
            <a:off x="6107875" y="3534661"/>
            <a:ext cx="1591294" cy="2586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838E9-1822-EE4A-ADCE-196F54CF0B34}"/>
              </a:ext>
            </a:extLst>
          </p:cNvPr>
          <p:cNvSpPr txBox="1"/>
          <p:nvPr/>
        </p:nvSpPr>
        <p:spPr>
          <a:xfrm>
            <a:off x="6306787" y="6208532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266566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51BF-FFDA-5B4E-AB8E-AB3DA8CC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45FE8-4AD8-D24F-803A-5602B956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1148484" cy="4144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 use the following import convention throughout the course, this is step 1. load the library</a:t>
            </a:r>
          </a:p>
          <a:p>
            <a:pPr lvl="1"/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en-US" dirty="0"/>
              <a:t>Reading data from a file like a CSV (comma delimited file) or excel is simple, this is step 2. import data </a:t>
            </a:r>
          </a:p>
          <a:p>
            <a:pPr lvl="1"/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1" dirty="0" err="1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/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1" dirty="0" err="1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pd.read_excel</a:t>
            </a:r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myfile.xlsx</a:t>
            </a:r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b="1" dirty="0" err="1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b="1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“AAPL”)</a:t>
            </a:r>
          </a:p>
          <a:p>
            <a:r>
              <a:rPr lang="en-US" dirty="0">
                <a:cs typeface="Courier New" panose="02070309020205020404" pitchFamily="49" charset="0"/>
              </a:rPr>
              <a:t>Reading CSV files things to know. </a:t>
            </a:r>
          </a:p>
          <a:p>
            <a:pPr lvl="1"/>
            <a:r>
              <a:rPr lang="en-US" dirty="0"/>
              <a:t>Panda’s starts with tokenizing and parsing the file based on the delimiter, for CSV this defaults to a comma </a:t>
            </a:r>
          </a:p>
          <a:p>
            <a:pPr lvl="1"/>
            <a:r>
              <a:rPr lang="en-US" dirty="0"/>
              <a:t>Panda’s default is </a:t>
            </a:r>
            <a:r>
              <a:rPr lang="en-US" b="1" dirty="0">
                <a:highlight>
                  <a:srgbClr val="FFFF99"/>
                </a:highlight>
              </a:rPr>
              <a:t>header=0</a:t>
            </a:r>
            <a:r>
              <a:rPr lang="en-US" dirty="0"/>
              <a:t>, which means the first record be treated as column names. </a:t>
            </a:r>
          </a:p>
          <a:p>
            <a:pPr lvl="1"/>
            <a:r>
              <a:rPr lang="en-US" dirty="0"/>
              <a:t>Pandas will then try to infer the type automatically.</a:t>
            </a:r>
          </a:p>
          <a:p>
            <a:pPr lvl="2"/>
            <a:r>
              <a:rPr lang="en-US" dirty="0"/>
              <a:t>You can explicitly define types of the columns using </a:t>
            </a:r>
            <a:r>
              <a:rPr lang="en-US" b="1" dirty="0" err="1">
                <a:highlight>
                  <a:srgbClr val="FFFF99"/>
                </a:highlight>
              </a:rPr>
              <a:t>dtype</a:t>
            </a:r>
            <a:r>
              <a:rPr lang="en-US" dirty="0"/>
              <a:t> parameter</a:t>
            </a:r>
          </a:p>
          <a:p>
            <a:r>
              <a:rPr lang="en-US" dirty="0"/>
              <a:t>Reading Excel files things to Know</a:t>
            </a:r>
          </a:p>
          <a:p>
            <a:pPr lvl="1"/>
            <a:r>
              <a:rPr lang="en-US" dirty="0"/>
              <a:t>Panda’s starts with tokenizing and parsing the Worksheet </a:t>
            </a:r>
          </a:p>
          <a:p>
            <a:pPr lvl="1"/>
            <a:r>
              <a:rPr lang="en-US" dirty="0"/>
              <a:t>Panda’s default is </a:t>
            </a:r>
            <a:r>
              <a:rPr lang="en-US" b="1" dirty="0">
                <a:highlight>
                  <a:srgbClr val="FFFF99"/>
                </a:highlight>
              </a:rPr>
              <a:t>header=0</a:t>
            </a:r>
            <a:r>
              <a:rPr lang="en-US" dirty="0"/>
              <a:t>, which means the first record be treated as column names. </a:t>
            </a:r>
          </a:p>
          <a:p>
            <a:pPr lvl="1"/>
            <a:r>
              <a:rPr lang="en-US" dirty="0"/>
              <a:t>Pandas will then try to infer the type automatically based on what you set in Excel</a:t>
            </a:r>
          </a:p>
          <a:p>
            <a:pPr lvl="2"/>
            <a:r>
              <a:rPr lang="en-US" dirty="0"/>
              <a:t>You can explicitly define types of the columns using </a:t>
            </a:r>
            <a:r>
              <a:rPr lang="en-US" b="1" dirty="0" err="1">
                <a:highlight>
                  <a:srgbClr val="FFFF99"/>
                </a:highlight>
              </a:rPr>
              <a:t>dtype</a:t>
            </a:r>
            <a:r>
              <a:rPr lang="en-US" dirty="0"/>
              <a:t> parameter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64458-6A50-AE46-AF85-CA7AB4B7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FB719-076E-7445-8071-1CCEF9D78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get data into a Panda’s Data Frame? </a:t>
            </a:r>
          </a:p>
        </p:txBody>
      </p:sp>
    </p:spTree>
    <p:extLst>
      <p:ext uri="{BB962C8B-B14F-4D97-AF65-F5344CB8AC3E}">
        <p14:creationId xmlns:p14="http://schemas.microsoft.com/office/powerpoint/2010/main" val="369070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961F-2137-814F-BCD8-FDFB1E7C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C28E-1D86-3049-B727-8BD53E925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2461845"/>
          </a:xfrm>
        </p:spPr>
        <p:txBody>
          <a:bodyPr/>
          <a:lstStyle/>
          <a:p>
            <a:r>
              <a:rPr lang="en-US" dirty="0"/>
              <a:t>Pandas provides the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read_csv() </a:t>
            </a:r>
            <a:r>
              <a:rPr lang="en-US" dirty="0"/>
              <a:t>function to read data stored as a csv file into a pandas </a:t>
            </a:r>
            <a:r>
              <a:rPr lang="en-US" dirty="0" err="1"/>
              <a:t>DataFrame</a:t>
            </a:r>
            <a:r>
              <a:rPr lang="en-US" dirty="0"/>
              <a:t>. pandas supports many different file formats or data sources out of the box (csv, excel, </a:t>
            </a:r>
            <a:r>
              <a:rPr lang="en-US" dirty="0" err="1"/>
              <a:t>sql</a:t>
            </a:r>
            <a:r>
              <a:rPr lang="en-US" dirty="0"/>
              <a:t>, json, parquet, …), each of them with the prefix </a:t>
            </a:r>
            <a:r>
              <a:rPr lang="en-US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read_*. </a:t>
            </a:r>
            <a:r>
              <a:rPr lang="en-US" b="1" dirty="0"/>
              <a:t>Always eyeball the data after reading into pandas.</a:t>
            </a:r>
          </a:p>
          <a:p>
            <a:pPr lvl="1"/>
            <a:r>
              <a:rPr lang="en-US" dirty="0"/>
              <a:t>Eyeball the First 5 rows of data,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df.head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.head(10) </a:t>
            </a:r>
            <a:r>
              <a:rPr lang="en-US" dirty="0"/>
              <a:t>returns 10 records </a:t>
            </a:r>
          </a:p>
          <a:p>
            <a:pPr lvl="1"/>
            <a:r>
              <a:rPr lang="en-US" dirty="0" err="1"/>
              <a:t>Eyevall</a:t>
            </a:r>
            <a:r>
              <a:rPr lang="en-US" dirty="0"/>
              <a:t> the Last 5 rows of data,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df.tail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.tail(10) </a:t>
            </a:r>
            <a:r>
              <a:rPr lang="en-US" dirty="0"/>
              <a:t>returns 10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228B-F5BD-2E40-A59F-6F4BFD66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8A418-864B-FD43-9100-7DD71F4D6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Getting data into a Data Frame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C4EDA-940C-DD4B-BD1D-7490B337F1B1}"/>
              </a:ext>
            </a:extLst>
          </p:cNvPr>
          <p:cNvSpPr/>
          <p:nvPr/>
        </p:nvSpPr>
        <p:spPr>
          <a:xfrm>
            <a:off x="641024" y="4258384"/>
            <a:ext cx="1117209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titanic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raw.githubusercontent.com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datasciencedojo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/datasets/master/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titanic.csv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titanic.head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D2677-EF81-1346-A29F-EA8FE67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09" y="4883666"/>
            <a:ext cx="9418820" cy="16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03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CB44D0-ECC9-544F-B274-84D15EB0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423D5-CA0C-F945-B1D0-1329B012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475" y="1981201"/>
            <a:ext cx="7556313" cy="1474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Reading:  </a:t>
            </a:r>
            <a:r>
              <a:rPr lang="en-US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read_*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dirty="0"/>
              <a:t>Writing : </a:t>
            </a:r>
            <a:r>
              <a:rPr lang="en-US" dirty="0">
                <a:highlight>
                  <a:srgbClr val="FFFF99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to_*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df.to_excel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myfile.xlsx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21F56-5FE1-2D4C-9DC5-F5451620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F7CB0-751E-2046-9E3A-D6CC6A3A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Reading &amp; Writing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F9BA8-A671-D74E-A8C8-46FF0094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37" y="3384464"/>
            <a:ext cx="8859838" cy="2627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479C2-98EF-CF47-956C-EDDD749DD9C2}"/>
              </a:ext>
            </a:extLst>
          </p:cNvPr>
          <p:cNvSpPr txBox="1"/>
          <p:nvPr/>
        </p:nvSpPr>
        <p:spPr>
          <a:xfrm>
            <a:off x="1122744" y="5909659"/>
            <a:ext cx="921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read data from a file or database into a Pandas </a:t>
            </a:r>
            <a:r>
              <a:rPr lang="en-US" dirty="0" err="1"/>
              <a:t>DataFrame</a:t>
            </a:r>
            <a:r>
              <a:rPr lang="en-US" dirty="0"/>
              <a:t>, and you can write from a </a:t>
            </a:r>
            <a:r>
              <a:rPr lang="en-US" dirty="0" err="1"/>
              <a:t>DataFrame</a:t>
            </a:r>
            <a:r>
              <a:rPr lang="en-US" dirty="0"/>
              <a:t> to a file or a database, the key is to get your data into Pandas! </a:t>
            </a:r>
          </a:p>
        </p:txBody>
      </p:sp>
    </p:spTree>
    <p:extLst>
      <p:ext uri="{BB962C8B-B14F-4D97-AF65-F5344CB8AC3E}">
        <p14:creationId xmlns:p14="http://schemas.microsoft.com/office/powerpoint/2010/main" val="360046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4D34-4EF0-CF4F-9A9E-50A542A4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Pandas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C3BC0-5262-134B-B8F7-08B117EA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89967-93D5-9E44-8338-7A1EF2570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Data Types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C6F93D-C186-F641-BAD5-9BDF6AC7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0816167" cy="4144963"/>
          </a:xfrm>
        </p:spPr>
        <p:txBody>
          <a:bodyPr/>
          <a:lstStyle/>
          <a:p>
            <a:r>
              <a:rPr lang="en-US" dirty="0"/>
              <a:t>To add to our confusion, Pandas has their own “data types” which are essentially extensions of Python types and NumPy data types. The table below details these. </a:t>
            </a:r>
          </a:p>
          <a:p>
            <a:pPr lvl="1"/>
            <a:r>
              <a:rPr lang="en-US" dirty="0"/>
              <a:t>Converting between data types in Pandas is straight forward </a:t>
            </a:r>
          </a:p>
          <a:p>
            <a:pPr lvl="2"/>
            <a:r>
              <a:rPr lang="en-US" dirty="0"/>
              <a:t>Use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b="1" dirty="0"/>
              <a:t> </a:t>
            </a:r>
            <a:r>
              <a:rPr lang="en-US" dirty="0"/>
              <a:t>to force an appropriate data type like string to int, string to float</a:t>
            </a:r>
          </a:p>
          <a:p>
            <a:pPr lvl="2"/>
            <a:r>
              <a:rPr lang="en-US" dirty="0"/>
              <a:t>Use pandas' functions such as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to_numeric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 or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to_datetime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3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when formats are involved $10,200.23, 8May2023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76F21B-62A8-764A-B7E1-79DC2B9CE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27533"/>
              </p:ext>
            </p:extLst>
          </p:nvPr>
        </p:nvGraphicFramePr>
        <p:xfrm>
          <a:off x="1147049" y="4217779"/>
          <a:ext cx="8798870" cy="231271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97362">
                  <a:extLst>
                    <a:ext uri="{9D8B030D-6E8A-4147-A177-3AD203B41FA5}">
                      <a16:colId xmlns:a16="http://schemas.microsoft.com/office/drawing/2014/main" val="1742967088"/>
                    </a:ext>
                  </a:extLst>
                </a:gridCol>
                <a:gridCol w="2637866">
                  <a:extLst>
                    <a:ext uri="{9D8B030D-6E8A-4147-A177-3AD203B41FA5}">
                      <a16:colId xmlns:a16="http://schemas.microsoft.com/office/drawing/2014/main" val="3742246804"/>
                    </a:ext>
                  </a:extLst>
                </a:gridCol>
                <a:gridCol w="3563642">
                  <a:extLst>
                    <a:ext uri="{9D8B030D-6E8A-4147-A177-3AD203B41FA5}">
                      <a16:colId xmlns:a16="http://schemas.microsoft.com/office/drawing/2014/main" val="3452988268"/>
                    </a:ext>
                  </a:extLst>
                </a:gridCol>
              </a:tblGrid>
              <a:tr h="197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>
                          <a:effectLst/>
                        </a:rPr>
                        <a:t>Pandas </a:t>
                      </a:r>
                      <a:r>
                        <a:rPr lang="en-US" sz="1300" dirty="0" err="1">
                          <a:effectLst/>
                        </a:rPr>
                        <a:t>dtype</a:t>
                      </a:r>
                      <a:endParaRPr lang="en-US" sz="1300" dirty="0">
                        <a:effectLst/>
                      </a:endParaRPr>
                    </a:p>
                  </a:txBody>
                  <a:tcPr marL="34634" marR="34634" marT="34634" marB="3463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>
                          <a:effectLst/>
                        </a:rPr>
                        <a:t>Python type</a:t>
                      </a:r>
                    </a:p>
                  </a:txBody>
                  <a:tcPr marL="34634" marR="34634" marT="34634" marB="3463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dirty="0">
                          <a:effectLst/>
                        </a:rPr>
                        <a:t>Usage</a:t>
                      </a:r>
                    </a:p>
                  </a:txBody>
                  <a:tcPr marL="34634" marR="34634" marT="34634" marB="34634" anchor="b"/>
                </a:tc>
                <a:extLst>
                  <a:ext uri="{0D108BD9-81ED-4DB2-BD59-A6C34878D82A}">
                    <a16:rowId xmlns:a16="http://schemas.microsoft.com/office/drawing/2014/main" val="2758154023"/>
                  </a:ext>
                </a:extLst>
              </a:tr>
              <a:tr h="343935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object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str or mixed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Text or mixed numeric and non-numeric values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95486130"/>
                  </a:ext>
                </a:extLst>
              </a:tr>
              <a:tr h="317579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int64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int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Integer numbers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377811834"/>
                  </a:ext>
                </a:extLst>
              </a:tr>
              <a:tr h="220370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float64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float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Floating point numbers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2947337999"/>
                  </a:ext>
                </a:extLst>
              </a:tr>
              <a:tr h="19755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bool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bool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True/False values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4159357536"/>
                  </a:ext>
                </a:extLst>
              </a:tr>
              <a:tr h="220370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datetime64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datetime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Date and time values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1477924383"/>
                  </a:ext>
                </a:extLst>
              </a:tr>
              <a:tr h="31425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timedelta[ns]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NA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Differences between two datetimes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3924480143"/>
                  </a:ext>
                </a:extLst>
              </a:tr>
              <a:tr h="220370"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category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NA</a:t>
                      </a:r>
                    </a:p>
                  </a:txBody>
                  <a:tcPr marL="34634" marR="34634" marT="34634" marB="34634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Finite list of text values</a:t>
                      </a:r>
                    </a:p>
                  </a:txBody>
                  <a:tcPr marL="34634" marR="34634" marT="34634" marB="34634"/>
                </a:tc>
                <a:extLst>
                  <a:ext uri="{0D108BD9-81ED-4DB2-BD59-A6C34878D82A}">
                    <a16:rowId xmlns:a16="http://schemas.microsoft.com/office/drawing/2014/main" val="171751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08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E48D-65C1-3F4A-B151-D388B1C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AB7767-4556-B141-97EE-C2AF1AAA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df.shape</a:t>
            </a:r>
            <a:r>
              <a:rPr lang="en-US" dirty="0"/>
              <a:t> – returns the number of rows and columns of a data frame </a:t>
            </a:r>
          </a:p>
          <a:p>
            <a:pPr lvl="1"/>
            <a:r>
              <a:rPr lang="en-US" dirty="0"/>
              <a:t>You can reference </a:t>
            </a:r>
            <a:r>
              <a:rPr lang="en-US" dirty="0" err="1"/>
              <a:t>df.shape</a:t>
            </a:r>
            <a:r>
              <a:rPr lang="en-US" dirty="0"/>
              <a:t>[0] to return number of records. </a:t>
            </a:r>
          </a:p>
          <a:p>
            <a:r>
              <a:rPr lang="en-US" dirty="0" err="1"/>
              <a:t>df.columns</a:t>
            </a:r>
            <a:r>
              <a:rPr lang="en-US" dirty="0"/>
              <a:t> – returns a “list” of columns </a:t>
            </a:r>
          </a:p>
          <a:p>
            <a:pPr lvl="1"/>
            <a:r>
              <a:rPr lang="en-US" dirty="0"/>
              <a:t>You can change column names by updating the list OR using the rename function </a:t>
            </a:r>
          </a:p>
          <a:p>
            <a:r>
              <a:rPr lang="en-US" dirty="0" err="1"/>
              <a:t>df.dtypes</a:t>
            </a:r>
            <a:r>
              <a:rPr lang="en-US" dirty="0"/>
              <a:t> – returns a Series with the data type of each column</a:t>
            </a:r>
          </a:p>
          <a:p>
            <a:pPr lvl="1"/>
            <a:r>
              <a:rPr lang="en-US" dirty="0"/>
              <a:t>Use this to check the assigned data types </a:t>
            </a:r>
          </a:p>
          <a:p>
            <a:r>
              <a:rPr lang="en-US" dirty="0" err="1"/>
              <a:t>df.index</a:t>
            </a:r>
            <a:r>
              <a:rPr lang="en-US" dirty="0"/>
              <a:t> – returns the range index object, details on the index, not super useful. </a:t>
            </a:r>
          </a:p>
          <a:p>
            <a:r>
              <a:rPr lang="en-US" dirty="0" err="1"/>
              <a:t>df.info</a:t>
            </a:r>
            <a:r>
              <a:rPr lang="en-US" dirty="0"/>
              <a:t>() – returns all the above and more about the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Use this to get details about your </a:t>
            </a:r>
            <a:r>
              <a:rPr lang="en-US"/>
              <a:t>data frame.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4136E-800E-0C49-979D-C00F169F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897D2-E240-5C46-86B8-2F0A36ED2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Properties </a:t>
            </a:r>
          </a:p>
        </p:txBody>
      </p:sp>
    </p:spTree>
    <p:extLst>
      <p:ext uri="{BB962C8B-B14F-4D97-AF65-F5344CB8AC3E}">
        <p14:creationId xmlns:p14="http://schemas.microsoft.com/office/powerpoint/2010/main" val="373683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733929-A073-AF40-34DE-98E8ED5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7098B-0DB0-4E06-28B1-A92C26638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511367" cy="27069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list is a collection of items that can store multiple values.</a:t>
            </a:r>
          </a:p>
          <a:p>
            <a:pPr lvl="1"/>
            <a:r>
              <a:rPr lang="en-US" dirty="0"/>
              <a:t>Lists are ordered and mutable, allowing you to modify, add, and remove elements.</a:t>
            </a:r>
          </a:p>
          <a:p>
            <a:r>
              <a:rPr lang="en-US" dirty="0"/>
              <a:t>Creating Lists</a:t>
            </a:r>
          </a:p>
          <a:p>
            <a:pPr lvl="1"/>
            <a:r>
              <a:rPr lang="en-US" dirty="0"/>
              <a:t>Lists can be created by enclosing comma-separated values within square brackets: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[value1, value2, value3].</a:t>
            </a:r>
          </a:p>
          <a:p>
            <a:pPr lvl="1"/>
            <a:r>
              <a:rPr lang="en-US" dirty="0"/>
              <a:t>Elements in a list can be of any data type, such as integers, strings, or even other lists.</a:t>
            </a:r>
          </a:p>
          <a:p>
            <a:r>
              <a:rPr lang="en-US" dirty="0"/>
              <a:t>Accessing Elements in a List</a:t>
            </a:r>
          </a:p>
          <a:p>
            <a:pPr lvl="1"/>
            <a:r>
              <a:rPr lang="en-US" dirty="0"/>
              <a:t>Each element in a list has an index, starting from 0 for the first element.</a:t>
            </a:r>
          </a:p>
          <a:p>
            <a:pPr lvl="1"/>
            <a:r>
              <a:rPr lang="en-US" dirty="0"/>
              <a:t>Elements can be accessed using square bracket notation: </a:t>
            </a:r>
            <a:r>
              <a:rPr lang="en-US" dirty="0" err="1"/>
              <a:t>my_list</a:t>
            </a:r>
            <a:r>
              <a:rPr lang="en-US" dirty="0"/>
              <a:t>[index].</a:t>
            </a:r>
          </a:p>
          <a:p>
            <a:pPr lvl="1"/>
            <a:r>
              <a:rPr lang="en-US" dirty="0"/>
              <a:t>Negative indices can be used to access elements from the end of the list: </a:t>
            </a:r>
            <a:r>
              <a:rPr lang="en-US" dirty="0" err="1"/>
              <a:t>my_list</a:t>
            </a:r>
            <a:r>
              <a:rPr lang="en-US" dirty="0"/>
              <a:t>[-1] refers to the last element.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46A2D-639A-F9B8-F33A-8A5B361A8272}"/>
              </a:ext>
            </a:extLst>
          </p:cNvPr>
          <p:cNvSpPr txBox="1"/>
          <p:nvPr/>
        </p:nvSpPr>
        <p:spPr>
          <a:xfrm>
            <a:off x="781832" y="4896578"/>
            <a:ext cx="8071882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fruits = 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"apple"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"banana"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"orange"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"grape"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Accessing elements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"apple"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(fruits[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Output: "grape"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6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23" y="1747516"/>
            <a:ext cx="11039394" cy="2737821"/>
          </a:xfrm>
        </p:spPr>
        <p:txBody>
          <a:bodyPr>
            <a:noAutofit/>
          </a:bodyPr>
          <a:lstStyle/>
          <a:p>
            <a:r>
              <a:rPr lang="en-US" sz="1800" dirty="0"/>
              <a:t>Each column in a data frame is a “series” </a:t>
            </a:r>
          </a:p>
          <a:p>
            <a:pPr lvl="1"/>
            <a:r>
              <a:rPr lang="en-US" sz="1600" dirty="0"/>
              <a:t>Think of it as a single column </a:t>
            </a:r>
            <a:r>
              <a:rPr lang="en-US" sz="1600" dirty="0" err="1"/>
              <a:t>DataFrame</a:t>
            </a:r>
            <a:endParaRPr lang="en-US" sz="1600" dirty="0"/>
          </a:p>
          <a:p>
            <a:pPr lvl="2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newSeries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[“Column1”]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a Series?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1864499" y="6244925"/>
            <a:ext cx="8242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https://pandas.pydata.org/pandas-docs/stable/reference/api/pandas.Series.html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4" y="2975358"/>
          <a:ext cx="5094804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701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3701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7527443" y="2865720"/>
            <a:ext cx="2856395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4" y="2441568"/>
            <a:ext cx="119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7760339" y="2975358"/>
          <a:ext cx="2462802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1401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231401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7219635" y="3931781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2022474" y="54635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65D0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0070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407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”Column1"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pandas.core.series.Series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4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981201"/>
            <a:ext cx="8652665" cy="704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 specific ”columns” = [[ ]] – “bracket bracket”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newDataFrame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[[ ”Column1”, “Column3”]]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columns”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A9526-6BEB-0E49-B169-BA19DC46106A}"/>
              </a:ext>
            </a:extLst>
          </p:cNvPr>
          <p:cNvSpPr/>
          <p:nvPr/>
        </p:nvSpPr>
        <p:spPr>
          <a:xfrm>
            <a:off x="1864498" y="6244925"/>
            <a:ext cx="8803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https://pandas.pydata.org/pandas-docs/stable/reference/api/pandas.DataFframe.html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5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6832545" y="2785540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6991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6507028" y="3907513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B8BE5-1580-EF4D-873A-289ADF3F62D0}"/>
              </a:ext>
            </a:extLst>
          </p:cNvPr>
          <p:cNvSpPr/>
          <p:nvPr/>
        </p:nvSpPr>
        <p:spPr>
          <a:xfrm>
            <a:off x="2022474" y="546356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65D09"/>
                </a:solidFill>
              </a:rPr>
              <a:t>&gt; </a:t>
            </a:r>
            <a:r>
              <a:rPr lang="en-US" dirty="0">
                <a:solidFill>
                  <a:srgbClr val="007020"/>
                </a:solidFill>
              </a:rPr>
              <a:t>type</a:t>
            </a:r>
            <a:r>
              <a:rPr lang="en-US" dirty="0"/>
              <a:t>(df[[</a:t>
            </a:r>
            <a:r>
              <a:rPr lang="en-US" dirty="0">
                <a:solidFill>
                  <a:srgbClr val="4070A0"/>
                </a:solidFill>
              </a:rPr>
              <a:t>”Column1”]</a:t>
            </a:r>
            <a:r>
              <a:rPr lang="en-US" dirty="0"/>
              <a:t>]) </a:t>
            </a:r>
          </a:p>
          <a:p>
            <a:r>
              <a:rPr lang="en-US" b="1" dirty="0">
                <a:solidFill>
                  <a:srgbClr val="000080"/>
                </a:solidFill>
              </a:rPr>
              <a:t>% </a:t>
            </a:r>
            <a:r>
              <a:rPr lang="en-US" dirty="0" err="1"/>
              <a:t>pandas.core.frame.DataFrame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5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5EA3-B641-1247-B090-886C7AD0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B3E1-EB92-3E41-8B1C-3FBCB7D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42" y="1631490"/>
            <a:ext cx="7556313" cy="2308099"/>
          </a:xfrm>
        </p:spPr>
        <p:txBody>
          <a:bodyPr>
            <a:normAutofit/>
          </a:bodyPr>
          <a:lstStyle/>
          <a:p>
            <a:r>
              <a:rPr lang="en-US" dirty="0"/>
              <a:t>Select specific ”rows” = either df[df..] or </a:t>
            </a:r>
            <a:r>
              <a:rPr lang="en-US" dirty="0" err="1"/>
              <a:t>df.loc</a:t>
            </a:r>
            <a:r>
              <a:rPr lang="en-US" dirty="0"/>
              <a:t>[df..]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df[df[“Column1] == “value”]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[df[“Column1] == “value”]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9974-9BDD-C54F-BAB1-48056EA1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390B0-B51D-CA43-BD05-0C17A3246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I “select specific rows?” ~ </a:t>
            </a:r>
            <a:r>
              <a:rPr lang="en-US" dirty="0" err="1"/>
              <a:t>DataFrame</a:t>
            </a:r>
            <a:r>
              <a:rPr lang="en-US" dirty="0"/>
              <a:t> Filtering </a:t>
            </a:r>
            <a:r>
              <a:rPr lang="en-US" u="sng" dirty="0"/>
              <a:t>1</a:t>
            </a:r>
            <a:r>
              <a:rPr lang="en-US" u="sng" baseline="30000" dirty="0"/>
              <a:t>st</a:t>
            </a:r>
            <a:r>
              <a:rPr lang="en-US" u="sng" dirty="0"/>
              <a:t> way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442D9-AF21-4947-9DFF-D94937E19A9B}"/>
              </a:ext>
            </a:extLst>
          </p:cNvPr>
          <p:cNvGraphicFramePr>
            <a:graphicFrameLocks noGrp="1"/>
          </p:cNvGraphicFramePr>
          <p:nvPr/>
        </p:nvGraphicFramePr>
        <p:xfrm>
          <a:off x="2022475" y="2975358"/>
          <a:ext cx="4441661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064">
                  <a:extLst>
                    <a:ext uri="{9D8B030D-6E8A-4147-A177-3AD203B41FA5}">
                      <a16:colId xmlns:a16="http://schemas.microsoft.com/office/drawing/2014/main" val="899689919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3857008115"/>
                    </a:ext>
                  </a:extLst>
                </a:gridCol>
                <a:gridCol w="1140031">
                  <a:extLst>
                    <a:ext uri="{9D8B030D-6E8A-4147-A177-3AD203B41FA5}">
                      <a16:colId xmlns:a16="http://schemas.microsoft.com/office/drawing/2014/main" val="2235565724"/>
                    </a:ext>
                  </a:extLst>
                </a:gridCol>
                <a:gridCol w="1270660">
                  <a:extLst>
                    <a:ext uri="{9D8B030D-6E8A-4147-A177-3AD203B41FA5}">
                      <a16:colId xmlns:a16="http://schemas.microsoft.com/office/drawing/2014/main" val="2815208082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ColumnN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1743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89735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71512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98168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33121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528316-D90C-1846-B197-49C84427B933}"/>
              </a:ext>
            </a:extLst>
          </p:cNvPr>
          <p:cNvSpPr/>
          <p:nvPr/>
        </p:nvSpPr>
        <p:spPr>
          <a:xfrm>
            <a:off x="6832545" y="2785540"/>
            <a:ext cx="3431694" cy="2597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99E8A-E6A2-544C-B2BE-D0D046A17F48}"/>
              </a:ext>
            </a:extLst>
          </p:cNvPr>
          <p:cNvSpPr txBox="1"/>
          <p:nvPr/>
        </p:nvSpPr>
        <p:spPr>
          <a:xfrm>
            <a:off x="8260743" y="2441568"/>
            <a:ext cx="142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03FEE65-5A9E-4947-A8DC-201781E2E874}"/>
              </a:ext>
            </a:extLst>
          </p:cNvPr>
          <p:cNvGraphicFramePr>
            <a:graphicFrameLocks noGrp="1"/>
          </p:cNvGraphicFramePr>
          <p:nvPr/>
        </p:nvGraphicFramePr>
        <p:xfrm>
          <a:off x="6991412" y="2946771"/>
          <a:ext cx="3044068" cy="23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0934">
                  <a:extLst>
                    <a:ext uri="{9D8B030D-6E8A-4147-A177-3AD203B41FA5}">
                      <a16:colId xmlns:a16="http://schemas.microsoft.com/office/drawing/2014/main" val="786761515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246370271"/>
                    </a:ext>
                  </a:extLst>
                </a:gridCol>
                <a:gridCol w="1111567">
                  <a:extLst>
                    <a:ext uri="{9D8B030D-6E8A-4147-A177-3AD203B41FA5}">
                      <a16:colId xmlns:a16="http://schemas.microsoft.com/office/drawing/2014/main" val="1706544468"/>
                    </a:ext>
                  </a:extLst>
                </a:gridCol>
              </a:tblGrid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Column3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06064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28807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5429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736893"/>
                  </a:ext>
                </a:extLst>
              </a:tr>
              <a:tr h="4616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2097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98B88D8-19DA-D241-9285-0C9F46C23769}"/>
              </a:ext>
            </a:extLst>
          </p:cNvPr>
          <p:cNvSpPr txBox="1"/>
          <p:nvPr/>
        </p:nvSpPr>
        <p:spPr>
          <a:xfrm>
            <a:off x="6507028" y="3907513"/>
            <a:ext cx="3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18A33-0180-9C4E-A776-FD127E4C1C8E}"/>
              </a:ext>
            </a:extLst>
          </p:cNvPr>
          <p:cNvSpPr/>
          <p:nvPr/>
        </p:nvSpPr>
        <p:spPr>
          <a:xfrm>
            <a:off x="1301260" y="5758183"/>
            <a:ext cx="9145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https://towardsdatascience.com/filtering-data-frames-in-pandas-b570b1f834b9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5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5D3C-0B0A-1D4E-A558-58382C2F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6935-EE61-504B-BD0D-0564B105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0741921" cy="4742328"/>
          </a:xfrm>
        </p:spPr>
        <p:txBody>
          <a:bodyPr>
            <a:normAutofit/>
          </a:bodyPr>
          <a:lstStyle/>
          <a:p>
            <a:r>
              <a:rPr lang="en-US" sz="2800" dirty="0"/>
              <a:t>Pandas supports the common operator stuff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equal to: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[”column”] ==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not equal to: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[”column”] !=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greater than: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[”column”] 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  (&gt;,&gt;=, &lt;, M=)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 a list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[”column”].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 the squiggly “~” </a:t>
            </a:r>
            <a:r>
              <a:rPr lang="en-US" u="sng" dirty="0">
                <a:latin typeface="Courier New" panose="02070309020205020404" pitchFamily="49" charset="0"/>
                <a:cs typeface="Courier New" panose="02070309020205020404" pitchFamily="49" charset="0"/>
              </a:rPr>
              <a:t>for not in a 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[~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[”column”].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r>
              <a:rPr lang="en-US" sz="2800" dirty="0"/>
              <a:t>Multi-Conditions and = &amp; and or = |)</a:t>
            </a:r>
          </a:p>
          <a:p>
            <a:pPr lvl="1"/>
            <a:r>
              <a:rPr lang="en-US" sz="2400" b="1" dirty="0"/>
              <a:t>AND: </a:t>
            </a:r>
            <a:r>
              <a:rPr lang="en-US" sz="2400" dirty="0"/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[“column1” != “value”) &amp;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[“column2”] 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some_nbr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pPr lvl="1"/>
            <a:r>
              <a:rPr lang="en-US" sz="2400" b="1" dirty="0"/>
              <a:t>OR   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df[ (df[“column1” != “value”) | (df[“column2”] 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some_nbr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61905-4C33-6446-9FE6-5A4419DD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E75DE-7B01-6A4F-83A3-40BCAE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Conditional Operators for Data Frame based Filtering  </a:t>
            </a:r>
          </a:p>
        </p:txBody>
      </p:sp>
    </p:spTree>
    <p:extLst>
      <p:ext uri="{BB962C8B-B14F-4D97-AF65-F5344CB8AC3E}">
        <p14:creationId xmlns:p14="http://schemas.microsoft.com/office/powerpoint/2010/main" val="1894031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C9A9-B44A-3449-8EB3-F13190A6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B1C4-5788-4B4F-9A54-BF90B86AD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df[column].</a:t>
            </a:r>
            <a:r>
              <a:rPr lang="en-US" sz="1800" dirty="0" err="1"/>
              <a:t>value_counts</a:t>
            </a:r>
            <a:r>
              <a:rPr lang="en-US" sz="1800" dirty="0"/>
              <a:t>() – returns a frequency count of the column </a:t>
            </a:r>
          </a:p>
          <a:p>
            <a:pPr lvl="1"/>
            <a:r>
              <a:rPr lang="en-US" sz="1600" dirty="0"/>
              <a:t> df[column].</a:t>
            </a:r>
            <a:r>
              <a:rPr lang="en-US" sz="1600" dirty="0" err="1"/>
              <a:t>value_counts</a:t>
            </a:r>
            <a:r>
              <a:rPr lang="en-US" sz="1600" dirty="0"/>
              <a:t>(normalize=True) returns the % of total for the column </a:t>
            </a:r>
          </a:p>
          <a:p>
            <a:r>
              <a:rPr lang="en-US" sz="1800" dirty="0" err="1"/>
              <a:t>df.info</a:t>
            </a:r>
            <a:r>
              <a:rPr lang="en-US" sz="1800" dirty="0"/>
              <a:t>() – concise summary of </a:t>
            </a:r>
            <a:r>
              <a:rPr lang="en-US" sz="1800" dirty="0" err="1"/>
              <a:t>dataframe</a:t>
            </a:r>
            <a:r>
              <a:rPr lang="en-US" sz="18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df.describe</a:t>
            </a:r>
            <a:r>
              <a:rPr lang="en-US" sz="1800" dirty="0"/>
              <a:t>() – provides summary statistics of your </a:t>
            </a:r>
            <a:r>
              <a:rPr lang="en-US" sz="1800" dirty="0" err="1"/>
              <a:t>DataFrame’s</a:t>
            </a:r>
            <a:r>
              <a:rPr lang="en-US" sz="1800" dirty="0"/>
              <a:t> numeric columns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4207-7F8A-5C4A-9CD6-7022859D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34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BA5D9-EF30-C24E-8608-0CA4A5EE2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Other Useful functions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9F0C5-2B87-EB42-A4D0-5A7599E7737F}"/>
              </a:ext>
            </a:extLst>
          </p:cNvPr>
          <p:cNvSpPr txBox="1"/>
          <p:nvPr/>
        </p:nvSpPr>
        <p:spPr>
          <a:xfrm>
            <a:off x="892120" y="3227476"/>
            <a:ext cx="54388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pandas.core.frame.DataFrame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RangeIndex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3333 entries, 0 to 3332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Data columns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(total 21 columns):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     3333 non-null object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account_length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3333 non-null int64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area_code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3333 non-null int64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phone             3333 non-null object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BBD28A-5D02-5C46-8DAC-17E92B0B89A3}"/>
              </a:ext>
            </a:extLst>
          </p:cNvPr>
          <p:cNvGraphicFramePr>
            <a:graphicFrameLocks noGrp="1"/>
          </p:cNvGraphicFramePr>
          <p:nvPr/>
        </p:nvGraphicFramePr>
        <p:xfrm>
          <a:off x="892120" y="5085512"/>
          <a:ext cx="7713980" cy="812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val="15390805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288954632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2412170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282782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111681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1995906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798894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4775173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467257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8352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account_length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101.064806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39.822106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992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area_code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437.182418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42.37129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32508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vmail_message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8.09901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13.688365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3569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15C3F8-FA58-4D49-9024-C50F4F88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06" y="2841176"/>
            <a:ext cx="4885252" cy="10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9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BB34-3429-2071-01EB-BD387AAC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C3A4-1801-8010-00F5-334114EF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1019367" cy="152964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 is typically applied to a Series or a column in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counts the occurrences of each unique value in the Series and returns the result as a new Series.</a:t>
            </a:r>
          </a:p>
          <a:p>
            <a:pPr lvl="1"/>
            <a:r>
              <a:rPr lang="en-US" dirty="0"/>
              <a:t>The resulting Series is </a:t>
            </a:r>
            <a:r>
              <a:rPr lang="en-US" b="1" u="sng" dirty="0"/>
              <a:t>sorted in descending order by default</a:t>
            </a:r>
            <a:r>
              <a:rPr lang="en-US" dirty="0"/>
              <a:t>, with the most frequent values appearing first.</a:t>
            </a:r>
          </a:p>
          <a:p>
            <a:pPr lvl="1"/>
            <a:r>
              <a:rPr lang="en-US" dirty="0"/>
              <a:t>It is useful for understanding the distribution and frequency of values in a column.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8F167-F896-9D44-31F8-5340EC04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35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33097-182A-6CF5-A4CB-00CE5043F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13A5D-7565-4CF6-3AD9-5CACB06CFF50}"/>
              </a:ext>
            </a:extLst>
          </p:cNvPr>
          <p:cNvSpPr txBox="1"/>
          <p:nvPr/>
        </p:nvSpPr>
        <p:spPr>
          <a:xfrm>
            <a:off x="970844" y="3510844"/>
            <a:ext cx="8127999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Count the occurrences of each category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category_counts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'Category'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value_counts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Display the result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category_counts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7BAC7-990F-1D4B-DBE8-4065114902D1}"/>
              </a:ext>
            </a:extLst>
          </p:cNvPr>
          <p:cNvSpPr txBox="1"/>
          <p:nvPr/>
        </p:nvSpPr>
        <p:spPr>
          <a:xfrm>
            <a:off x="970844" y="5128282"/>
            <a:ext cx="6096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 4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 4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 3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Name: Category,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int64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1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A534-71F1-9042-AB02-25CD6C7F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err="1"/>
              <a:t>DataFrames</a:t>
            </a:r>
            <a:r>
              <a:rPr lang="en-US" dirty="0"/>
              <a:t>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D1634-5707-B69C-6C8A-03F66EE6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1148484" cy="4144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sort_values</a:t>
            </a:r>
            <a:r>
              <a:rPr lang="en-US" dirty="0"/>
              <a:t>() method in Pandas is used to sort a </a:t>
            </a:r>
            <a:r>
              <a:rPr lang="en-US" dirty="0" err="1"/>
              <a:t>DataFrame</a:t>
            </a:r>
            <a:r>
              <a:rPr lang="en-US" dirty="0"/>
              <a:t> or Series by one or more columns.</a:t>
            </a:r>
          </a:p>
          <a:p>
            <a:pPr lvl="1"/>
            <a:r>
              <a:rPr lang="en-US" dirty="0"/>
              <a:t>Syntax: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(by, axis=0, ascending=True,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lvl="1"/>
            <a:r>
              <a:rPr lang="en-US" b="1" dirty="0"/>
              <a:t>by:</a:t>
            </a:r>
            <a:r>
              <a:rPr lang="en-US" dirty="0"/>
              <a:t> Specifies the column(s) to sort by. It can be a single column name or a list of column names.</a:t>
            </a:r>
          </a:p>
          <a:p>
            <a:pPr lvl="2"/>
            <a:r>
              <a:rPr lang="en-US" dirty="0"/>
              <a:t>[column1, column2] </a:t>
            </a:r>
          </a:p>
          <a:p>
            <a:pPr lvl="1"/>
            <a:r>
              <a:rPr lang="en-US" b="1" dirty="0"/>
              <a:t>axis:</a:t>
            </a:r>
            <a:r>
              <a:rPr lang="en-US" dirty="0"/>
              <a:t> Specifies the axis along which to sort. 0 for sorting rows (default) and 1 for sorting columns.</a:t>
            </a:r>
          </a:p>
          <a:p>
            <a:pPr lvl="1"/>
            <a:r>
              <a:rPr lang="en-US" b="1" dirty="0"/>
              <a:t>ascending: </a:t>
            </a:r>
            <a:r>
              <a:rPr lang="en-US" dirty="0"/>
              <a:t>Specifies the sorting order. True for ascending order (default) and False for descending order.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ascending=True</a:t>
            </a:r>
            <a:endParaRPr lang="en-US" dirty="0"/>
          </a:p>
          <a:p>
            <a:pPr lvl="1"/>
            <a:r>
              <a:rPr lang="en-US" b="1" dirty="0" err="1"/>
              <a:t>inplace</a:t>
            </a:r>
            <a:r>
              <a:rPr lang="en-US" b="1" dirty="0"/>
              <a:t>: </a:t>
            </a:r>
            <a:r>
              <a:rPr lang="en-US" dirty="0"/>
              <a:t>Specifies whether to modify the </a:t>
            </a:r>
            <a:r>
              <a:rPr lang="en-US" dirty="0" err="1"/>
              <a:t>DataFrame</a:t>
            </a:r>
            <a:r>
              <a:rPr lang="en-US" dirty="0"/>
              <a:t>/Series in-place or return a new sorted object. </a:t>
            </a:r>
          </a:p>
          <a:p>
            <a:pPr lvl="2"/>
            <a:r>
              <a:rPr lang="en-US" dirty="0"/>
              <a:t>Default is False, The </a:t>
            </a:r>
            <a:r>
              <a:rPr lang="en-US" dirty="0" err="1"/>
              <a:t>DataFrame</a:t>
            </a:r>
            <a:r>
              <a:rPr lang="en-US" dirty="0"/>
              <a:t> or Series is </a:t>
            </a:r>
            <a:r>
              <a:rPr lang="en-US" b="1" u="sng" dirty="0"/>
              <a:t>not modified unless </a:t>
            </a:r>
            <a:r>
              <a:rPr lang="en-US" b="1" u="sng" dirty="0" err="1"/>
              <a:t>inplace</a:t>
            </a:r>
            <a:r>
              <a:rPr lang="en-US" b="1" u="sng" dirty="0"/>
              <a:t>=True </a:t>
            </a:r>
            <a:r>
              <a:rPr lang="en-US" dirty="0"/>
              <a:t>is specified.</a:t>
            </a:r>
          </a:p>
          <a:p>
            <a:r>
              <a:rPr lang="en-US" dirty="0"/>
              <a:t>Sorting can be done based on numerical values, strings, dates, or any other comparable data 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22D95-5CA2-24D8-3D9E-B7A4656C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CADB2-9851-E991-4BCF-EEDDD72CB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sort_values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1741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8FA4-C6E1-0582-0EF6-D92C7B53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err="1"/>
              <a:t>DataFrames</a:t>
            </a:r>
            <a:r>
              <a:rPr lang="en-US" dirty="0"/>
              <a:t> in Pandas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6CC8E-08AB-41C4-B001-FC7CD06E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37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1CD3E-7687-555C-7006-48D0B34A8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sort_values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73CE7-2751-4AFE-852B-A4F95018B153}"/>
              </a:ext>
            </a:extLst>
          </p:cNvPr>
          <p:cNvSpPr txBox="1"/>
          <p:nvPr/>
        </p:nvSpPr>
        <p:spPr>
          <a:xfrm>
            <a:off x="664633" y="1904253"/>
            <a:ext cx="10163985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Sorting a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DataFrame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by a single column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df.sort_values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ascending=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Sorting a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DataFrame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by multiple columns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df.sort_values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(by=[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'column1'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'column2'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ascending=[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Sorting a Series in descending order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series.sort_values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(ascending=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0053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F813F4-7565-DF61-CB77-DF9C4E8C3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E16E3FB-9C3D-80A5-E57C-7B5AEFA5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B6E0F-67B7-A641-38DF-45C720D538B7}"/>
              </a:ext>
            </a:extLst>
          </p:cNvPr>
          <p:cNvSpPr/>
          <p:nvPr/>
        </p:nvSpPr>
        <p:spPr>
          <a:xfrm>
            <a:off x="0" y="5486400"/>
            <a:ext cx="4201886" cy="8490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2F5C9-BB45-288D-FE49-A990AC67B6A2}"/>
              </a:ext>
            </a:extLst>
          </p:cNvPr>
          <p:cNvSpPr txBox="1"/>
          <p:nvPr/>
        </p:nvSpPr>
        <p:spPr>
          <a:xfrm>
            <a:off x="217714" y="5726276"/>
            <a:ext cx="34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9DC70-F2AB-90DE-64F0-A333533199DA}"/>
              </a:ext>
            </a:extLst>
          </p:cNvPr>
          <p:cNvSpPr txBox="1"/>
          <p:nvPr/>
        </p:nvSpPr>
        <p:spPr>
          <a:xfrm>
            <a:off x="5900057" y="1524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Open: </a:t>
            </a:r>
            <a:r>
              <a:rPr lang="en-US" dirty="0">
                <a:solidFill>
                  <a:srgbClr val="033B8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2.4 </a:t>
            </a:r>
            <a:r>
              <a:rPr lang="en-US" dirty="0">
                <a:solidFill>
                  <a:schemeClr val="bg1"/>
                </a:solidFill>
              </a:rPr>
              <a:t>Pandas 101</a:t>
            </a:r>
          </a:p>
        </p:txBody>
      </p:sp>
    </p:spTree>
    <p:extLst>
      <p:ext uri="{BB962C8B-B14F-4D97-AF65-F5344CB8AC3E}">
        <p14:creationId xmlns:p14="http://schemas.microsoft.com/office/powerpoint/2010/main" val="6811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CC8-D6EA-779F-34A7-63AEA2E7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</p:spPr>
        <p:txBody>
          <a:bodyPr anchor="t"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6151" name="Content Placeholder 2">
            <a:extLst>
              <a:ext uri="{FF2B5EF4-FFF2-40B4-BE49-F238E27FC236}">
                <a16:creationId xmlns:a16="http://schemas.microsoft.com/office/drawing/2014/main" id="{C10A872E-5105-C368-7FE9-A3447997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/>
          <a:lstStyle/>
          <a:p>
            <a:r>
              <a:rPr lang="en-US" dirty="0"/>
              <a:t>Day 2 Practice</a:t>
            </a:r>
          </a:p>
        </p:txBody>
      </p:sp>
      <p:pic>
        <p:nvPicPr>
          <p:cNvPr id="6146" name="Picture 2" descr="Meme: &quot;Mastery, you seek. Practice, you must.&quot; - All Templates - Meme -arsenal.com">
            <a:extLst>
              <a:ext uri="{FF2B5EF4-FFF2-40B4-BE49-F238E27FC236}">
                <a16:creationId xmlns:a16="http://schemas.microsoft.com/office/drawing/2014/main" id="{AD88F66D-F231-A997-D5B2-DF68F427C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7357" b="1"/>
          <a:stretch/>
        </p:blipFill>
        <p:spPr bwMode="auto">
          <a:xfrm>
            <a:off x="5866504" y="1985963"/>
            <a:ext cx="4876800" cy="4140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9AE3-4AF8-6B85-D38A-B5887CDF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5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4CC-FFE6-30C6-7E53-D265DCAC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Lists?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0497-F9B3-FEDA-0423-D045E7F4E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0793589" cy="41449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Lists are a fundamental data structure in Python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Lists allow us to store and manage multiple values in a single variable.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provide flexibility in adding, removing, and updating elements as needed.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Lists are versatile and can hold values of different data types, including numbers, strings, and even other lists.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maintain the order of elements, allowing us to access and manipulate data based on indices.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Lists are essential for solving problems that involve collections of related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lists, we can perform operations like concatenation, repetition, and membership testing.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They serve as building blocks for more complex data structures and algorithms.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Mastering lists allows us to write efficient, organized, and scalable code.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BF08-5303-D404-4106-2CD72D2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F854BF4-561C-80EF-176A-F18B3F5C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506886"/>
              </p:ext>
            </p:extLst>
          </p:nvPr>
        </p:nvGraphicFramePr>
        <p:xfrm>
          <a:off x="2822223" y="5627963"/>
          <a:ext cx="8128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731350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22597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CD6224-0414-95BF-2459-A7CF4D3ECFEB}"/>
              </a:ext>
            </a:extLst>
          </p:cNvPr>
          <p:cNvSpPr txBox="1"/>
          <p:nvPr/>
        </p:nvSpPr>
        <p:spPr>
          <a:xfrm>
            <a:off x="1161344" y="5627963"/>
            <a:ext cx="16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A2493-8C86-036F-D5B9-337FE2109CCC}"/>
              </a:ext>
            </a:extLst>
          </p:cNvPr>
          <p:cNvSpPr txBox="1"/>
          <p:nvPr/>
        </p:nvSpPr>
        <p:spPr>
          <a:xfrm>
            <a:off x="3127022" y="5246962"/>
            <a:ext cx="7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BD7F5-CC1D-E68E-5FC8-888F4441BF5F}"/>
              </a:ext>
            </a:extLst>
          </p:cNvPr>
          <p:cNvSpPr txBox="1"/>
          <p:nvPr/>
        </p:nvSpPr>
        <p:spPr>
          <a:xfrm>
            <a:off x="4837289" y="5246962"/>
            <a:ext cx="7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D0F4E-DD89-7EAC-5A6D-D3C72FCFC9E2}"/>
              </a:ext>
            </a:extLst>
          </p:cNvPr>
          <p:cNvSpPr txBox="1"/>
          <p:nvPr/>
        </p:nvSpPr>
        <p:spPr>
          <a:xfrm>
            <a:off x="6304846" y="5246962"/>
            <a:ext cx="7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6311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-13063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30" y="1805427"/>
            <a:ext cx="4276791" cy="314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94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27D0-18D5-2364-3665-1FB751F5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5900-2936-4835-AF93-C3359094C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0" i="0" dirty="0">
              <a:solidFill>
                <a:srgbClr val="374151"/>
              </a:solidFill>
              <a:effectLst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The 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append() </a:t>
            </a:r>
            <a:r>
              <a:rPr lang="en-US" b="0" i="0" dirty="0">
                <a:solidFill>
                  <a:srgbClr val="374151"/>
                </a:solidFill>
                <a:effectLst/>
              </a:rPr>
              <a:t>function is used to add an element to the end of a list:</a:t>
            </a:r>
          </a:p>
          <a:p>
            <a:pPr lvl="1"/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new_item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insert() </a:t>
            </a:r>
            <a:r>
              <a:rPr lang="en-US" dirty="0"/>
              <a:t>function is used to add an element at a specific position in the list: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my_list.insert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(index, element)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my_list.insert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(1,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new_element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07C3C-071E-6688-E063-CB02667F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95422-6999-2138-883F-D2F8528EF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Append &amp; Insert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739329-EA31-01A1-DF28-676E77632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327829"/>
              </p:ext>
            </p:extLst>
          </p:nvPr>
        </p:nvGraphicFramePr>
        <p:xfrm>
          <a:off x="1536575" y="3463828"/>
          <a:ext cx="5654448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1918502890"/>
                    </a:ext>
                  </a:extLst>
                </a:gridCol>
              </a:tblGrid>
              <a:tr h="364099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new_item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C30DA4-4311-34F0-9E8E-85945DBD4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57047"/>
              </p:ext>
            </p:extLst>
          </p:nvPr>
        </p:nvGraphicFramePr>
        <p:xfrm>
          <a:off x="2812219" y="1906800"/>
          <a:ext cx="424083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24C166-E649-E2CF-5F34-64EF1AAF3963}"/>
              </a:ext>
            </a:extLst>
          </p:cNvPr>
          <p:cNvSpPr txBox="1"/>
          <p:nvPr/>
        </p:nvSpPr>
        <p:spPr>
          <a:xfrm>
            <a:off x="1266928" y="1908709"/>
            <a:ext cx="16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22B432-2C90-004C-DD63-8333EB41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3992"/>
              </p:ext>
            </p:extLst>
          </p:nvPr>
        </p:nvGraphicFramePr>
        <p:xfrm>
          <a:off x="1536575" y="5312215"/>
          <a:ext cx="7362924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7064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534668">
                  <a:extLst>
                    <a:ext uri="{9D8B030D-6E8A-4147-A177-3AD203B41FA5}">
                      <a16:colId xmlns:a16="http://schemas.microsoft.com/office/drawing/2014/main" val="1265242565"/>
                    </a:ext>
                  </a:extLst>
                </a:gridCol>
                <a:gridCol w="1457064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57064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  <a:gridCol w="1457064">
                  <a:extLst>
                    <a:ext uri="{9D8B030D-6E8A-4147-A177-3AD203B41FA5}">
                      <a16:colId xmlns:a16="http://schemas.microsoft.com/office/drawing/2014/main" val="1918502890"/>
                    </a:ext>
                  </a:extLst>
                </a:gridCol>
              </a:tblGrid>
              <a:tr h="364099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new_element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new_item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94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2429-CC38-A84C-D38C-F2E70BE1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7794-27AB-E6E4-2BBD-EFB5768E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Updating Elements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Elements in a list can be updated by assigning new values to specific indices: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[index] = </a:t>
            </a: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[0] = “</a:t>
            </a: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FFBB6-48EF-635E-3852-8379077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6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13EA2-5C62-15FB-CF3D-C6A015F6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Updating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F0167D-5CF0-68C1-1789-69040607A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85395"/>
              </p:ext>
            </p:extLst>
          </p:nvPr>
        </p:nvGraphicFramePr>
        <p:xfrm>
          <a:off x="2834797" y="3429000"/>
          <a:ext cx="424083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D3C1C9-FF42-7250-688F-F678A0C09956}"/>
              </a:ext>
            </a:extLst>
          </p:cNvPr>
          <p:cNvSpPr txBox="1"/>
          <p:nvPr/>
        </p:nvSpPr>
        <p:spPr>
          <a:xfrm>
            <a:off x="1289506" y="3430909"/>
            <a:ext cx="16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F5A6D8-FC4D-5EAC-D4E5-90C967672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363952"/>
              </p:ext>
            </p:extLst>
          </p:nvPr>
        </p:nvGraphicFramePr>
        <p:xfrm>
          <a:off x="1461339" y="4876799"/>
          <a:ext cx="424083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new_value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20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2429-CC38-A84C-D38C-F2E70BE1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87794-27AB-E6E4-2BBD-EFB5768E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dirty="0">
              <a:solidFill>
                <a:srgbClr val="37415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Removing Elements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The 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remove() </a:t>
            </a:r>
            <a:r>
              <a:rPr lang="en-US" b="0" i="0" dirty="0">
                <a:solidFill>
                  <a:srgbClr val="374151"/>
                </a:solidFill>
                <a:effectLst/>
              </a:rPr>
              <a:t>function removes the first occurrence of a specified element from the list: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my_list.remove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(element)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my_list.remove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(“Item 1”).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lvl="1" indent="0" algn="l">
              <a:buNone/>
            </a:pPr>
            <a:endParaRPr lang="en-US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The pop() function removes and returns the element at a specified index.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If no index is provided, it removes the last element: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my_list.pop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my_list.pop</a:t>
            </a:r>
            <a:r>
              <a:rPr lang="en-US" dirty="0">
                <a:solidFill>
                  <a:srgbClr val="374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FFBB6-48EF-635E-3852-83790775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13EA2-5C62-15FB-CF3D-C6A015F6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remove() and pop()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B63292-9FE9-1ACE-5C17-FBDFC67F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42145"/>
              </p:ext>
            </p:extLst>
          </p:nvPr>
        </p:nvGraphicFramePr>
        <p:xfrm>
          <a:off x="2209924" y="2124635"/>
          <a:ext cx="424083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539624587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525604-615C-1929-D3DF-74CEB3AD2C85}"/>
              </a:ext>
            </a:extLst>
          </p:cNvPr>
          <p:cNvSpPr txBox="1"/>
          <p:nvPr/>
        </p:nvSpPr>
        <p:spPr>
          <a:xfrm>
            <a:off x="664633" y="2126544"/>
            <a:ext cx="16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B2E2B9-FDA1-42A0-8D90-67E3D083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291740"/>
              </p:ext>
            </p:extLst>
          </p:nvPr>
        </p:nvGraphicFramePr>
        <p:xfrm>
          <a:off x="1730146" y="4125199"/>
          <a:ext cx="2827224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489897584"/>
                    </a:ext>
                  </a:extLst>
                </a:gridCol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584139-DB8F-4029-0125-4B6697CAC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47728"/>
              </p:ext>
            </p:extLst>
          </p:nvPr>
        </p:nvGraphicFramePr>
        <p:xfrm>
          <a:off x="1730146" y="6269598"/>
          <a:ext cx="1413612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3612">
                  <a:extLst>
                    <a:ext uri="{9D8B030D-6E8A-4147-A177-3AD203B41FA5}">
                      <a16:colId xmlns:a16="http://schemas.microsoft.com/office/drawing/2014/main" val="2199486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3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15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5F2-D154-479A-5B3D-3F0ED734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0CD4-7091-3C1A-426B-19BBD09240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Adding elements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 = 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numbers.append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numbers: [1, 2, 3, 4]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numbers.insert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numbers: [1, 2, 5, 3, 4]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Updating elements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numbers[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numbers: [10, 2, 5, 3, 4]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Removing elements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numbers.remove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numbers: [10, 2, 3, 4]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popped_element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numbers.pop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popped_element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4, numbers: [10, 2, 3]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3358B-BFC1-57BB-FB7A-6294C5B2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F813F4-7565-DF61-CB77-DF9C4E8C3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E16E3FB-9C3D-80A5-E57C-7B5AEFA5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B6E0F-67B7-A641-38DF-45C720D538B7}"/>
              </a:ext>
            </a:extLst>
          </p:cNvPr>
          <p:cNvSpPr/>
          <p:nvPr/>
        </p:nvSpPr>
        <p:spPr>
          <a:xfrm>
            <a:off x="0" y="5486400"/>
            <a:ext cx="4201886" cy="8490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2F5C9-BB45-288D-FE49-A990AC67B6A2}"/>
              </a:ext>
            </a:extLst>
          </p:cNvPr>
          <p:cNvSpPr txBox="1"/>
          <p:nvPr/>
        </p:nvSpPr>
        <p:spPr>
          <a:xfrm>
            <a:off x="217714" y="5726276"/>
            <a:ext cx="34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9DC70-F2AB-90DE-64F0-A333533199DA}"/>
              </a:ext>
            </a:extLst>
          </p:cNvPr>
          <p:cNvSpPr txBox="1"/>
          <p:nvPr/>
        </p:nvSpPr>
        <p:spPr>
          <a:xfrm>
            <a:off x="5900057" y="1524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Open: </a:t>
            </a:r>
            <a:r>
              <a:rPr lang="en-US" dirty="0">
                <a:solidFill>
                  <a:srgbClr val="033B8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 Lists </a:t>
            </a:r>
            <a:r>
              <a:rPr lang="en-US" dirty="0" err="1">
                <a:solidFill>
                  <a:srgbClr val="033B8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9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9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"/>
  <p:tag name="ARTICULATE_DESIGN_ID_ADVANTAGE WFU GRAY" val="WskgwrC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FUSB-PowerPoint-Template 16-9" id="{9C3EB8B8-4F60-8E49-BB1F-1C0A32244481}" vid="{BC6D1635-26A9-4749-807C-7136588700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11419</TotalTime>
  <Words>3929</Words>
  <Application>Microsoft Macintosh PowerPoint</Application>
  <PresentationFormat>Widescreen</PresentationFormat>
  <Paragraphs>552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 New</vt:lpstr>
      <vt:lpstr>Franklin Gothic Book</vt:lpstr>
      <vt:lpstr>Rockwell</vt:lpstr>
      <vt:lpstr>Söhne</vt:lpstr>
      <vt:lpstr>Wingdings</vt:lpstr>
      <vt:lpstr>Advantage WFU Gray</vt:lpstr>
      <vt:lpstr>Day 2: Lists, Dictionaries, and CSV Import with Pandas Michael Ames</vt:lpstr>
      <vt:lpstr>Agenda</vt:lpstr>
      <vt:lpstr>Introduction to Lists</vt:lpstr>
      <vt:lpstr>Why Lists? </vt:lpstr>
      <vt:lpstr>Modifying Lists</vt:lpstr>
      <vt:lpstr>Modifying Lists</vt:lpstr>
      <vt:lpstr>Modifying Lists</vt:lpstr>
      <vt:lpstr>Example of Lists</vt:lpstr>
      <vt:lpstr>PowerPoint Presentation</vt:lpstr>
      <vt:lpstr>List Operations</vt:lpstr>
      <vt:lpstr>List Operations</vt:lpstr>
      <vt:lpstr>List Operations</vt:lpstr>
      <vt:lpstr>List Operations</vt:lpstr>
      <vt:lpstr>List Operations</vt:lpstr>
      <vt:lpstr>PowerPoint Presentation</vt:lpstr>
      <vt:lpstr>Dictionaries </vt:lpstr>
      <vt:lpstr>Dictionaries </vt:lpstr>
      <vt:lpstr>Dictionaries </vt:lpstr>
      <vt:lpstr>Dictionaries </vt:lpstr>
      <vt:lpstr>Dictionaries </vt:lpstr>
      <vt:lpstr>PowerPoint Presentation</vt:lpstr>
      <vt:lpstr>Pandas</vt:lpstr>
      <vt:lpstr>What is Pandas</vt:lpstr>
      <vt:lpstr>Pandas</vt:lpstr>
      <vt:lpstr>Pandas</vt:lpstr>
      <vt:lpstr>Pandas </vt:lpstr>
      <vt:lpstr>Pandas</vt:lpstr>
      <vt:lpstr>Pandas </vt:lpstr>
      <vt:lpstr>Pandas</vt:lpstr>
      <vt:lpstr>Pandas </vt:lpstr>
      <vt:lpstr>Pandas </vt:lpstr>
      <vt:lpstr>Pandas </vt:lpstr>
      <vt:lpstr>Pandas</vt:lpstr>
      <vt:lpstr>Pandas</vt:lpstr>
      <vt:lpstr>Pandas</vt:lpstr>
      <vt:lpstr>Sorting DataFrames in Pandas</vt:lpstr>
      <vt:lpstr>Sorting DataFrames in Pandas</vt:lpstr>
      <vt:lpstr>PowerPoint Presentation</vt:lpstr>
      <vt:lpstr>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Michael Ames</dc:title>
  <dc:creator>Ames, Mike</dc:creator>
  <cp:lastModifiedBy>Ames, Mike</cp:lastModifiedBy>
  <cp:revision>7</cp:revision>
  <cp:lastPrinted>2016-03-29T20:25:09Z</cp:lastPrinted>
  <dcterms:created xsi:type="dcterms:W3CDTF">2023-06-10T15:28:18Z</dcterms:created>
  <dcterms:modified xsi:type="dcterms:W3CDTF">2023-06-26T18:53:53Z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10BDD68B-98B4-45DB-BA9A-FFDDAACC308A</vt:lpwstr>
  </property>
  <property fmtid="{D5CDD505-2E9C-101B-9397-08002B2CF9AE}" pid="3" name="ArticulatePath">
    <vt:lpwstr>WFUSB-PowerPoint-Template1 (1)</vt:lpwstr>
  </property>
</Properties>
</file>